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46"/>
  </p:notesMasterIdLst>
  <p:handoutMasterIdLst>
    <p:handoutMasterId r:id="rId47"/>
  </p:handoutMasterIdLst>
  <p:sldIdLst>
    <p:sldId id="2737" r:id="rId8"/>
    <p:sldId id="2658" r:id="rId9"/>
    <p:sldId id="2667" r:id="rId10"/>
    <p:sldId id="2709" r:id="rId11"/>
    <p:sldId id="2710" r:id="rId12"/>
    <p:sldId id="2711" r:id="rId13"/>
    <p:sldId id="2712" r:id="rId14"/>
    <p:sldId id="2715" r:id="rId15"/>
    <p:sldId id="2716" r:id="rId16"/>
    <p:sldId id="2717" r:id="rId17"/>
    <p:sldId id="2718" r:id="rId18"/>
    <p:sldId id="2719" r:id="rId19"/>
    <p:sldId id="2720" r:id="rId20"/>
    <p:sldId id="2721" r:id="rId21"/>
    <p:sldId id="2722" r:id="rId22"/>
    <p:sldId id="2726" r:id="rId23"/>
    <p:sldId id="2727" r:id="rId24"/>
    <p:sldId id="2734" r:id="rId25"/>
    <p:sldId id="2735" r:id="rId26"/>
    <p:sldId id="2736" r:id="rId27"/>
    <p:sldId id="2728" r:id="rId28"/>
    <p:sldId id="2729" r:id="rId29"/>
    <p:sldId id="2723" r:id="rId30"/>
    <p:sldId id="2730" r:id="rId31"/>
    <p:sldId id="2731" r:id="rId32"/>
    <p:sldId id="2724" r:id="rId33"/>
    <p:sldId id="2725" r:id="rId34"/>
    <p:sldId id="2732" r:id="rId35"/>
    <p:sldId id="2733" r:id="rId36"/>
    <p:sldId id="2655" r:id="rId37"/>
    <p:sldId id="2656" r:id="rId38"/>
    <p:sldId id="2663" r:id="rId39"/>
    <p:sldId id="2664" r:id="rId40"/>
    <p:sldId id="2659" r:id="rId41"/>
    <p:sldId id="2665" r:id="rId42"/>
    <p:sldId id="2666" r:id="rId43"/>
    <p:sldId id="582" r:id="rId44"/>
    <p:sldId id="2616" r:id="rId45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7F7F7"/>
    <a:srgbClr val="EEEEEE"/>
    <a:srgbClr val="92D050"/>
    <a:srgbClr val="0432FF"/>
    <a:srgbClr val="0096FF"/>
    <a:srgbClr val="1D1D1A"/>
    <a:srgbClr val="F2F2F2"/>
    <a:srgbClr val="4F81BD"/>
    <a:srgbClr val="E2F9D0"/>
    <a:srgbClr val="2218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6" autoAdjust="0"/>
    <p:restoredTop sz="96291" autoAdjust="0"/>
  </p:normalViewPr>
  <p:slideViewPr>
    <p:cSldViewPr snapToGrid="0" snapToObjects="1">
      <p:cViewPr varScale="1">
        <p:scale>
          <a:sx n="121" d="100"/>
          <a:sy n="121" d="100"/>
        </p:scale>
        <p:origin x="176" y="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presProps" Target="presProps.xml"/><Relationship Id="rId8" Type="http://schemas.openxmlformats.org/officeDocument/2006/relationships/slide" Target="slides/slide1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12/1/24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12/1/24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02D1AC6-7767-E847-EB93-41557A6B41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7249" y="3660489"/>
            <a:ext cx="3215747" cy="263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79570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594758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9.png"/><Relationship Id="rId4" Type="http://schemas.openxmlformats.org/officeDocument/2006/relationships/slideLayout" Target="../slideLayouts/slideLayout17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9" Type="http://schemas.openxmlformats.org/officeDocument/2006/relationships/hyperlink" Target="https://chenzomi12.github.io/" TargetMode="Externa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2024/12/1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4" r:id="rId4"/>
    <p:sldLayoutId id="2147483975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0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  <p:sldLayoutId id="2147483981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photo.php?fbid=1048191653980302&amp;id=100063684318606&amp;set=a.747927134006757" TargetMode="External"/><Relationship Id="rId2" Type="http://schemas.openxmlformats.org/officeDocument/2006/relationships/hyperlink" Target="https://www.fibermall.com/blog/nvidia-b100-b200-gh200-nvl72-superpod.htm" TargetMode="Externa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0EB9504-2395-4E4E-CA16-6042E418C4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4" b="39"/>
          <a:stretch/>
        </p:blipFill>
        <p:spPr>
          <a:xfrm>
            <a:off x="-1" y="0"/>
            <a:ext cx="12196763" cy="704335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A15EE10-2231-45D3-B178-11AE75F4A8CC}"/>
              </a:ext>
            </a:extLst>
          </p:cNvPr>
          <p:cNvSpPr/>
          <p:nvPr/>
        </p:nvSpPr>
        <p:spPr>
          <a:xfrm>
            <a:off x="0" y="1014787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893CFE48-14F2-A1A9-BE0B-A0F880BECF63}"/>
              </a:ext>
            </a:extLst>
          </p:cNvPr>
          <p:cNvSpPr txBox="1">
            <a:spLocks/>
          </p:cNvSpPr>
          <p:nvPr/>
        </p:nvSpPr>
        <p:spPr>
          <a:xfrm>
            <a:off x="6948696" y="12121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AI 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集群</a:t>
            </a:r>
            <a:endParaRPr lang="zh-CN" altLang="en-US" sz="66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C646BF00-1FE0-00EA-699B-921FAD421BF1}"/>
              </a:ext>
            </a:extLst>
          </p:cNvPr>
          <p:cNvSpPr txBox="1">
            <a:spLocks/>
          </p:cNvSpPr>
          <p:nvPr/>
        </p:nvSpPr>
        <p:spPr>
          <a:xfrm>
            <a:off x="852696" y="1198880"/>
            <a:ext cx="10607784" cy="391160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/>
            <a:r>
              <a:rPr lang="en-US" altLang="zh-CN" sz="11500" kern="0" dirty="0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NV</a:t>
            </a:r>
            <a:r>
              <a:rPr lang="zh-CN" altLang="en-US" sz="11500" kern="0" dirty="0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1500" kern="0" dirty="0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GB200</a:t>
            </a:r>
            <a:r>
              <a:rPr lang="zh-CN" altLang="en-US" sz="11500" kern="0" dirty="0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</a:t>
            </a:r>
            <a:endParaRPr lang="en-US" altLang="zh-CN" sz="11500" kern="0" dirty="0">
              <a:solidFill>
                <a:schemeClr val="tx2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  <a:p>
            <a:pPr algn="ctr"/>
            <a:r>
              <a:rPr lang="zh-CN" altLang="en-US" sz="11500" kern="0" dirty="0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互联集群架构</a:t>
            </a:r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528600E4-D491-0389-0BF7-C71AEC1D4464}"/>
              </a:ext>
            </a:extLst>
          </p:cNvPr>
          <p:cNvSpPr txBox="1">
            <a:spLocks/>
          </p:cNvSpPr>
          <p:nvPr/>
        </p:nvSpPr>
        <p:spPr>
          <a:xfrm>
            <a:off x="7840077" y="5612576"/>
            <a:ext cx="2624138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66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66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7F4A5DB-9B5D-5146-DFBE-ABA56F331B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8447" y="5709326"/>
            <a:ext cx="895099" cy="895099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867729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A354D56-7CE0-1782-F0F2-FC05578A8897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" altLang="zh-CN" dirty="0"/>
              <a:t>GH200 SuperPod</a:t>
            </a:r>
            <a:r>
              <a:rPr lang="zh-CN" altLang="en-US" dirty="0"/>
              <a:t>：</a:t>
            </a:r>
            <a:r>
              <a:rPr lang="en-US" altLang="zh-CN" dirty="0"/>
              <a:t>NVLink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CDEF048-D771-FB9A-BF9A-C721A7847B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每个 </a:t>
            </a:r>
            <a:r>
              <a:rPr lang="en" altLang="zh-CN" dirty="0"/>
              <a:t>GH200 </a:t>
            </a:r>
            <a:r>
              <a:rPr lang="zh-CN" altLang="en-US" dirty="0"/>
              <a:t>和每个 </a:t>
            </a:r>
            <a:r>
              <a:rPr lang="en" altLang="zh-CN" dirty="0"/>
              <a:t>NVSwitch </a:t>
            </a:r>
            <a:r>
              <a:rPr lang="zh-CN" altLang="en-US" dirty="0"/>
              <a:t>上有 </a:t>
            </a:r>
            <a:r>
              <a:rPr lang="en-US" altLang="zh-CN" dirty="0"/>
              <a:t>3 </a:t>
            </a:r>
            <a:r>
              <a:rPr lang="zh-CN" altLang="en-US" dirty="0"/>
              <a:t>个 </a:t>
            </a:r>
            <a:r>
              <a:rPr lang="en" altLang="zh-CN" dirty="0"/>
              <a:t>NVLink </a:t>
            </a:r>
            <a:r>
              <a:rPr lang="zh-CN" altLang="en-US" dirty="0"/>
              <a:t>连接，每个 </a:t>
            </a:r>
            <a:r>
              <a:rPr lang="en" altLang="zh-CN" dirty="0"/>
              <a:t>NVSwitch </a:t>
            </a:r>
            <a:r>
              <a:rPr lang="zh-CN" altLang="en-US" dirty="0"/>
              <a:t>上使用了 </a:t>
            </a:r>
            <a:r>
              <a:rPr lang="en-US" altLang="zh-CN" dirty="0"/>
              <a:t>24 </a:t>
            </a:r>
            <a:r>
              <a:rPr lang="zh-CN" altLang="en-US" dirty="0"/>
              <a:t>个 </a:t>
            </a:r>
            <a:r>
              <a:rPr lang="en" altLang="zh-CN" dirty="0"/>
              <a:t>Port</a:t>
            </a:r>
            <a:endParaRPr lang="en-US" altLang="zh-CN" dirty="0"/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每个 </a:t>
            </a:r>
            <a:r>
              <a:rPr lang="en" altLang="zh-CN" dirty="0"/>
              <a:t>NVSwitch </a:t>
            </a:r>
            <a:r>
              <a:rPr lang="zh-CN" altLang="en-US" dirty="0"/>
              <a:t>有 </a:t>
            </a:r>
            <a:r>
              <a:rPr lang="en-US" altLang="zh-CN" dirty="0"/>
              <a:t>24 </a:t>
            </a:r>
            <a:r>
              <a:rPr lang="zh-CN" altLang="en-US" dirty="0"/>
              <a:t>个 </a:t>
            </a:r>
            <a:r>
              <a:rPr lang="en" altLang="zh-CN" dirty="0"/>
              <a:t>Port </a:t>
            </a:r>
            <a:r>
              <a:rPr lang="zh-CN" altLang="en-US" dirty="0"/>
              <a:t>与 </a:t>
            </a:r>
            <a:r>
              <a:rPr lang="en" altLang="zh-CN" dirty="0"/>
              <a:t>L2 NVSwitch </a:t>
            </a:r>
            <a:r>
              <a:rPr lang="zh-CN" altLang="en-US" dirty="0"/>
              <a:t>相连，相当于每个 </a:t>
            </a:r>
            <a:r>
              <a:rPr lang="en" altLang="zh-CN" dirty="0"/>
              <a:t>NVSwitch </a:t>
            </a:r>
            <a:r>
              <a:rPr lang="zh-CN" altLang="en-US" dirty="0"/>
              <a:t>使用 </a:t>
            </a:r>
            <a:r>
              <a:rPr lang="en-US" altLang="zh-CN" dirty="0"/>
              <a:t>48 </a:t>
            </a:r>
            <a:r>
              <a:rPr lang="zh-CN" altLang="en-US" dirty="0"/>
              <a:t>个 </a:t>
            </a:r>
            <a:r>
              <a:rPr lang="en" altLang="zh-CN" dirty="0"/>
              <a:t>Port</a:t>
            </a:r>
            <a:endParaRPr lang="en-US" altLang="zh-CN" dirty="0"/>
          </a:p>
        </p:txBody>
      </p:sp>
      <p:pic>
        <p:nvPicPr>
          <p:cNvPr id="8194" name="Picture 2" descr="DGX Gh200 NVLink topology in 8-GraceHopper Superchip Chassis">
            <a:extLst>
              <a:ext uri="{FF2B5EF4-FFF2-40B4-BE49-F238E27FC236}">
                <a16:creationId xmlns:a16="http://schemas.microsoft.com/office/drawing/2014/main" id="{B2DD4172-4A44-D0FC-C85F-693A1E2E4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354" y="2522654"/>
            <a:ext cx="8280054" cy="394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137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A354D56-7CE0-1782-F0F2-FC05578A8897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" altLang="zh-CN" dirty="0"/>
              <a:t>GH200 SuperPod</a:t>
            </a:r>
            <a:r>
              <a:rPr lang="zh-CN" altLang="en-US" dirty="0"/>
              <a:t>：</a:t>
            </a:r>
            <a:r>
              <a:rPr lang="en-US" altLang="zh-CN" dirty="0"/>
              <a:t>NVLink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CDEF048-D771-FB9A-BF9A-C721A7847B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71752"/>
            <a:ext cx="10963473" cy="5083328"/>
          </a:xfrm>
        </p:spPr>
        <p:txBody>
          <a:bodyPr>
            <a:normAutofit/>
          </a:bodyPr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altLang="zh-CN" dirty="0"/>
              <a:t>GH200 SuperPod </a:t>
            </a:r>
            <a:r>
              <a:rPr lang="zh-CN" altLang="en-US" dirty="0"/>
              <a:t>由 </a:t>
            </a:r>
            <a:r>
              <a:rPr lang="en-US" altLang="zh-CN" dirty="0"/>
              <a:t>32 x</a:t>
            </a:r>
            <a:r>
              <a:rPr lang="zh-CN" altLang="en-US" dirty="0"/>
              <a:t> </a:t>
            </a:r>
            <a:r>
              <a:rPr lang="en-US" altLang="zh-CN" dirty="0"/>
              <a:t>8-</a:t>
            </a:r>
            <a:r>
              <a:rPr lang="en" altLang="zh-CN" dirty="0"/>
              <a:t>Grace Hopper Superchip </a:t>
            </a:r>
            <a:r>
              <a:rPr lang="zh-CN" altLang="en-US" dirty="0"/>
              <a:t>组成，</a:t>
            </a:r>
            <a:r>
              <a:rPr lang="en" altLang="zh-CN" dirty="0"/>
              <a:t>L1 </a:t>
            </a:r>
            <a:r>
              <a:rPr lang="zh-CN" altLang="en-US" dirty="0"/>
              <a:t>包含 </a:t>
            </a:r>
            <a:r>
              <a:rPr lang="en-US" altLang="zh-CN" dirty="0"/>
              <a:t>32 </a:t>
            </a:r>
            <a:r>
              <a:rPr lang="en" altLang="zh-CN" dirty="0"/>
              <a:t>x 3=96 NVSwitch Tray</a:t>
            </a:r>
            <a:r>
              <a:rPr lang="zh-CN" altLang="en" dirty="0"/>
              <a:t>（</a:t>
            </a:r>
            <a:r>
              <a:rPr lang="en" altLang="zh-CN" dirty="0"/>
              <a:t>192 </a:t>
            </a:r>
            <a:r>
              <a:rPr lang="zh-CN" altLang="en-US" dirty="0"/>
              <a:t>个 </a:t>
            </a:r>
            <a:r>
              <a:rPr lang="en" altLang="zh-CN" dirty="0"/>
              <a:t>NVSwitch</a:t>
            </a:r>
            <a:r>
              <a:rPr lang="zh-CN" altLang="en" dirty="0"/>
              <a:t>），</a:t>
            </a:r>
            <a:r>
              <a:rPr lang="en" altLang="zh-CN" dirty="0"/>
              <a:t>L2 </a:t>
            </a:r>
            <a:r>
              <a:rPr lang="zh-CN" altLang="en-US" dirty="0"/>
              <a:t>包含 </a:t>
            </a:r>
            <a:r>
              <a:rPr lang="en-US" altLang="zh-CN" dirty="0"/>
              <a:t>36 </a:t>
            </a:r>
            <a:r>
              <a:rPr lang="zh-CN" altLang="en-US" dirty="0"/>
              <a:t>个 </a:t>
            </a:r>
            <a:r>
              <a:rPr lang="en" altLang="zh-CN" dirty="0"/>
              <a:t>NVSwitch Tray</a:t>
            </a:r>
            <a:r>
              <a:rPr lang="zh-CN" altLang="en" dirty="0"/>
              <a:t>（</a:t>
            </a:r>
            <a:r>
              <a:rPr lang="en" altLang="zh-CN" dirty="0"/>
              <a:t>64 </a:t>
            </a:r>
            <a:r>
              <a:rPr lang="zh-CN" altLang="en-US" dirty="0"/>
              <a:t>个 </a:t>
            </a:r>
            <a:r>
              <a:rPr lang="en" altLang="zh-CN" dirty="0"/>
              <a:t>NVSwitch</a:t>
            </a:r>
            <a:r>
              <a:rPr lang="zh-CN" altLang="en" dirty="0"/>
              <a:t>）</a:t>
            </a:r>
            <a:endParaRPr lang="en-US" altLang="zh-CN" dirty="0"/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每个 </a:t>
            </a:r>
            <a:r>
              <a:rPr lang="en" altLang="zh-CN" dirty="0"/>
              <a:t>L1 NVSwitch Tray </a:t>
            </a:r>
            <a:r>
              <a:rPr lang="zh-CN" altLang="en-US" dirty="0"/>
              <a:t>有 </a:t>
            </a:r>
            <a:r>
              <a:rPr lang="en-US" altLang="zh-CN" dirty="0"/>
              <a:t>24 </a:t>
            </a:r>
            <a:r>
              <a:rPr lang="en" altLang="zh-CN" dirty="0"/>
              <a:t>x 2=48 </a:t>
            </a:r>
            <a:r>
              <a:rPr lang="zh-CN" altLang="en-US" dirty="0"/>
              <a:t>个 </a:t>
            </a:r>
            <a:r>
              <a:rPr lang="en" altLang="zh-CN" dirty="0"/>
              <a:t>Port </a:t>
            </a:r>
            <a:r>
              <a:rPr lang="zh-CN" altLang="en-US" dirty="0"/>
              <a:t>与 </a:t>
            </a:r>
            <a:r>
              <a:rPr lang="en" altLang="zh-CN" dirty="0"/>
              <a:t>L2 NVSwitch Tray </a:t>
            </a:r>
            <a:r>
              <a:rPr lang="zh-CN" altLang="en-US" dirty="0"/>
              <a:t>相连，因此需要 </a:t>
            </a:r>
            <a:r>
              <a:rPr lang="en-US" altLang="zh-CN" dirty="0"/>
              <a:t>96</a:t>
            </a:r>
            <a:r>
              <a:rPr lang="en" altLang="zh-CN" dirty="0"/>
              <a:t>x48/(64*2)=36 </a:t>
            </a:r>
            <a:r>
              <a:rPr lang="zh-CN" altLang="en-US" dirty="0"/>
              <a:t>个 </a:t>
            </a:r>
            <a:r>
              <a:rPr lang="en" altLang="zh-CN" dirty="0"/>
              <a:t>L2 NVSwitch Tray</a:t>
            </a:r>
            <a:endParaRPr lang="en-US" altLang="zh-CN" dirty="0"/>
          </a:p>
        </p:txBody>
      </p:sp>
      <p:pic>
        <p:nvPicPr>
          <p:cNvPr id="9218" name="Picture 2" descr="DGX GH200 NVLink Topology">
            <a:extLst>
              <a:ext uri="{FF2B5EF4-FFF2-40B4-BE49-F238E27FC236}">
                <a16:creationId xmlns:a16="http://schemas.microsoft.com/office/drawing/2014/main" id="{401F0299-626D-2708-4458-67AB61F99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991" y="3240053"/>
            <a:ext cx="7882760" cy="305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864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A354D56-7CE0-1782-F0F2-FC05578A8897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" altLang="zh-CN" dirty="0"/>
              <a:t>GH200 SuperPod</a:t>
            </a:r>
            <a:r>
              <a:rPr lang="zh-CN" altLang="en-US" dirty="0"/>
              <a:t>：</a:t>
            </a:r>
            <a:r>
              <a:rPr lang="en-US" altLang="zh-CN" dirty="0"/>
              <a:t>NVLink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CDEF048-D771-FB9A-BF9A-C721A7847B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271752"/>
            <a:ext cx="10002324" cy="5083328"/>
          </a:xfrm>
        </p:spPr>
        <p:txBody>
          <a:bodyPr>
            <a:normAutofit/>
          </a:bodyPr>
          <a:lstStyle/>
          <a:p>
            <a:pPr marL="0" indent="0" algn="ctr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256 </a:t>
            </a:r>
            <a:r>
              <a:rPr lang="zh-CN" altLang="en-US" dirty="0"/>
              <a:t>个 </a:t>
            </a:r>
            <a:r>
              <a:rPr lang="en" altLang="zh-CN" dirty="0"/>
              <a:t>GH200 </a:t>
            </a:r>
            <a:r>
              <a:rPr lang="zh-CN" altLang="en-US" dirty="0"/>
              <a:t>通过两级 </a:t>
            </a:r>
            <a:r>
              <a:rPr lang="en" altLang="zh-CN" dirty="0"/>
              <a:t>IB </a:t>
            </a:r>
            <a:r>
              <a:rPr lang="zh-CN" altLang="en-US" dirty="0"/>
              <a:t>交换机互联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52A0EBC-512D-1C05-F106-F72AE3C77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623" y="1859256"/>
            <a:ext cx="6238136" cy="461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79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3">
            <a:extLst>
              <a:ext uri="{FF2B5EF4-FFF2-40B4-BE49-F238E27FC236}">
                <a16:creationId xmlns:a16="http://schemas.microsoft.com/office/drawing/2014/main" id="{3DF67D41-A790-925A-E77D-35F1B37F53DF}"/>
              </a:ext>
            </a:extLst>
          </p:cNvPr>
          <p:cNvSpPr txBox="1">
            <a:spLocks/>
          </p:cNvSpPr>
          <p:nvPr/>
        </p:nvSpPr>
        <p:spPr>
          <a:xfrm>
            <a:off x="481757" y="1941816"/>
            <a:ext cx="11161240" cy="4068704"/>
          </a:xfrm>
          <a:prstGeom prst="rect">
            <a:avLst/>
          </a:prstGeom>
          <a:noFill/>
        </p:spPr>
        <p:txBody>
          <a:bodyPr anchor="ctr">
            <a:normAutofit fontScale="85000" lnSpcReduction="10000"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20000"/>
              </a:lnSpc>
              <a:spcBef>
                <a:spcPts val="1800"/>
              </a:spcBef>
              <a:spcAft>
                <a:spcPts val="600"/>
              </a:spcAft>
            </a:pPr>
            <a:r>
              <a:rPr lang="en" altLang="zh-CN" sz="11500" dirty="0"/>
              <a:t>GB200</a:t>
            </a:r>
          </a:p>
          <a:p>
            <a:pPr rtl="0">
              <a:lnSpc>
                <a:spcPct val="120000"/>
              </a:lnSpc>
              <a:spcBef>
                <a:spcPts val="1800"/>
              </a:spcBef>
              <a:spcAft>
                <a:spcPts val="600"/>
              </a:spcAft>
            </a:pPr>
            <a:r>
              <a:rPr lang="en" altLang="zh-CN" sz="11500" dirty="0"/>
              <a:t>NVL</a:t>
            </a:r>
            <a:r>
              <a:rPr lang="en-US" altLang="zh-CN" sz="11500" dirty="0"/>
              <a:t>72</a:t>
            </a:r>
            <a:r>
              <a:rPr lang="en" altLang="zh-CN" sz="11500" dirty="0"/>
              <a:t>&amp;SuperPod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9B7EE8-7E31-0E6B-AA30-C7AF446E9879}"/>
              </a:ext>
            </a:extLst>
          </p:cNvPr>
          <p:cNvSpPr txBox="1"/>
          <p:nvPr/>
        </p:nvSpPr>
        <p:spPr>
          <a:xfrm>
            <a:off x="553766" y="347617"/>
            <a:ext cx="3886154" cy="37702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39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239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6664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0ECD192-6A30-A86E-1CE7-265862559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 rtl="0">
              <a:spcBef>
                <a:spcPts val="1600"/>
              </a:spcBef>
              <a:spcAft>
                <a:spcPts val="400"/>
              </a:spcAft>
            </a:pPr>
            <a:r>
              <a:rPr lang="en" altLang="zh-CN" dirty="0"/>
              <a:t>GB200 NVL72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8422FB9-21CA-7A02-096F-F25D06478A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4726131" cy="5197702"/>
          </a:xfrm>
        </p:spPr>
        <p:txBody>
          <a:bodyPr anchor="ctr"/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zh-CN" altLang="en-US" dirty="0"/>
              <a:t>一个 </a:t>
            </a:r>
            <a:r>
              <a:rPr lang="en" altLang="zh-CN" dirty="0"/>
              <a:t>GB200 NVL72 Rack</a:t>
            </a:r>
            <a:r>
              <a:rPr lang="zh-CN" altLang="en-US" dirty="0"/>
              <a:t> 包含 </a:t>
            </a:r>
            <a:r>
              <a:rPr lang="en-US" altLang="zh-CN" dirty="0"/>
              <a:t>18 </a:t>
            </a:r>
            <a:r>
              <a:rPr lang="zh-CN" altLang="en-US" dirty="0"/>
              <a:t>个 </a:t>
            </a:r>
            <a:r>
              <a:rPr lang="en" altLang="zh-CN" dirty="0"/>
              <a:t>GB200 Compute Tray</a:t>
            </a:r>
            <a:r>
              <a:rPr lang="zh-CN" altLang="en" dirty="0"/>
              <a:t>，</a:t>
            </a:r>
            <a:r>
              <a:rPr lang="zh-CN" altLang="en-US" dirty="0"/>
              <a:t>即 </a:t>
            </a:r>
            <a:r>
              <a:rPr lang="en-US" altLang="zh-CN" dirty="0"/>
              <a:t>36 </a:t>
            </a:r>
            <a:r>
              <a:rPr lang="zh-CN" altLang="en-US" dirty="0"/>
              <a:t>个 </a:t>
            </a:r>
            <a:r>
              <a:rPr lang="en" altLang="zh-CN" dirty="0"/>
              <a:t>Grace CPU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" altLang="zh-CN" dirty="0"/>
              <a:t>72 </a:t>
            </a:r>
            <a:r>
              <a:rPr lang="zh-CN" altLang="en-US" dirty="0"/>
              <a:t>个 </a:t>
            </a:r>
            <a:r>
              <a:rPr lang="en" altLang="zh-CN" dirty="0"/>
              <a:t>GPU</a:t>
            </a:r>
            <a:r>
              <a:rPr lang="zh-CN" altLang="en-US" dirty="0"/>
              <a:t>，</a:t>
            </a:r>
            <a:r>
              <a:rPr lang="en-US" altLang="zh-CN" dirty="0"/>
              <a:t>9 </a:t>
            </a:r>
            <a:r>
              <a:rPr lang="zh-CN" altLang="en-US" dirty="0"/>
              <a:t>个 </a:t>
            </a:r>
            <a:r>
              <a:rPr lang="en" altLang="zh-CN" dirty="0"/>
              <a:t>NVSwitch Tray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en-US" altLang="zh-CN" dirty="0"/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zh-CN" altLang="en-US" dirty="0"/>
              <a:t>显存为 </a:t>
            </a:r>
            <a:r>
              <a:rPr lang="en-US" altLang="zh-CN" dirty="0"/>
              <a:t>72*192</a:t>
            </a:r>
            <a:r>
              <a:rPr lang="en" altLang="zh-CN" dirty="0"/>
              <a:t>GB=13.8TB</a:t>
            </a:r>
            <a:r>
              <a:rPr lang="zh-CN" altLang="en" dirty="0"/>
              <a:t>，</a:t>
            </a:r>
            <a:r>
              <a:rPr lang="en" altLang="zh-CN" dirty="0"/>
              <a:t>CPU </a:t>
            </a:r>
            <a:r>
              <a:rPr lang="zh-CN" altLang="en-US" dirty="0"/>
              <a:t>对应 </a:t>
            </a:r>
            <a:r>
              <a:rPr lang="en" altLang="zh-CN" dirty="0"/>
              <a:t>Fast Memory LPDDR5X </a:t>
            </a:r>
            <a:r>
              <a:rPr lang="zh-CN" altLang="en-US" dirty="0"/>
              <a:t>为 </a:t>
            </a:r>
            <a:r>
              <a:rPr lang="en-US" altLang="zh-CN" dirty="0"/>
              <a:t>480</a:t>
            </a:r>
            <a:r>
              <a:rPr lang="en" altLang="zh-CN" dirty="0"/>
              <a:t>GB x 36 = 17TB</a:t>
            </a:r>
            <a:r>
              <a:rPr lang="zh-CN" altLang="en" dirty="0"/>
              <a:t>，</a:t>
            </a:r>
            <a:r>
              <a:rPr lang="zh-CN" altLang="en-US" dirty="0"/>
              <a:t>共 </a:t>
            </a:r>
            <a:r>
              <a:rPr lang="en" altLang="zh-CN" dirty="0"/>
              <a:t>Fast Memory </a:t>
            </a:r>
            <a:r>
              <a:rPr lang="zh-CN" altLang="en-US" dirty="0"/>
              <a:t>为 </a:t>
            </a:r>
            <a:r>
              <a:rPr lang="en-US" altLang="zh-CN" dirty="0"/>
              <a:t>30</a:t>
            </a:r>
            <a:r>
              <a:rPr lang="en" altLang="zh-CN" dirty="0"/>
              <a:t>TB</a:t>
            </a:r>
          </a:p>
        </p:txBody>
      </p:sp>
      <p:pic>
        <p:nvPicPr>
          <p:cNvPr id="5" name="Picture 2" descr="An image of the GB200 NVL72 and NVLink spine.">
            <a:extLst>
              <a:ext uri="{FF2B5EF4-FFF2-40B4-BE49-F238E27FC236}">
                <a16:creationId xmlns:a16="http://schemas.microsoft.com/office/drawing/2014/main" id="{D037B0FD-2DE4-7D7F-7AC2-C695C0ADEC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84"/>
          <a:stretch/>
        </p:blipFill>
        <p:spPr bwMode="auto">
          <a:xfrm>
            <a:off x="6367330" y="980407"/>
            <a:ext cx="4726131" cy="563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687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 GB200 compute node is shown exposing the two Grace Blackwell GB200 Superchips inside.">
            <a:extLst>
              <a:ext uri="{FF2B5EF4-FFF2-40B4-BE49-F238E27FC236}">
                <a16:creationId xmlns:a16="http://schemas.microsoft.com/office/drawing/2014/main" id="{F5E92975-A97C-6D74-582C-BDEBCA8FA8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1" t="11852" r="24109" b="14074"/>
          <a:stretch/>
        </p:blipFill>
        <p:spPr bwMode="auto">
          <a:xfrm>
            <a:off x="5801360" y="1255603"/>
            <a:ext cx="591312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2E57C082-5761-BAC2-82B9-2E642E432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GB200 Compute Tray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11553C9-358F-1D7F-C0B4-AC50E52586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5177725" cy="5197702"/>
          </a:xfrm>
        </p:spPr>
        <p:txBody>
          <a:bodyPr anchor="ctr"/>
          <a:lstStyle/>
          <a:p>
            <a:r>
              <a:rPr lang="zh-CN" altLang="en-US" dirty="0"/>
              <a:t>基于 </a:t>
            </a:r>
            <a:r>
              <a:rPr lang="en" altLang="zh-CN" dirty="0"/>
              <a:t>NVIDIA MGX </a:t>
            </a:r>
            <a:r>
              <a:rPr lang="zh-CN" altLang="en-US" dirty="0"/>
              <a:t>设计（大小为 </a:t>
            </a:r>
            <a:r>
              <a:rPr lang="en-US" altLang="zh-CN" dirty="0"/>
              <a:t>1</a:t>
            </a:r>
            <a:r>
              <a:rPr lang="en" altLang="zh-CN" dirty="0"/>
              <a:t>U</a:t>
            </a:r>
            <a:r>
              <a:rPr lang="zh-CN" altLang="en" dirty="0"/>
              <a:t>），</a:t>
            </a:r>
            <a:r>
              <a:rPr lang="zh-CN" altLang="en-US" dirty="0"/>
              <a:t>一个 </a:t>
            </a:r>
            <a:r>
              <a:rPr lang="en" altLang="zh-CN" dirty="0"/>
              <a:t>Compute Tray </a:t>
            </a:r>
            <a:r>
              <a:rPr lang="zh-CN" altLang="en-US" dirty="0"/>
              <a:t>包含 </a:t>
            </a:r>
            <a:r>
              <a:rPr lang="en-US" altLang="zh-CN" dirty="0"/>
              <a:t>2 </a:t>
            </a:r>
            <a:r>
              <a:rPr lang="zh-CN" altLang="en-US" dirty="0"/>
              <a:t>个 </a:t>
            </a:r>
            <a:r>
              <a:rPr lang="en" altLang="zh-CN" dirty="0"/>
              <a:t>GB200</a:t>
            </a:r>
            <a:r>
              <a:rPr lang="zh-CN" altLang="en-US" dirty="0"/>
              <a:t>：</a:t>
            </a:r>
            <a:r>
              <a:rPr lang="en-US" altLang="zh-CN" dirty="0"/>
              <a:t>2 </a:t>
            </a:r>
            <a:r>
              <a:rPr lang="zh-CN" altLang="en-US" dirty="0"/>
              <a:t>个 </a:t>
            </a:r>
            <a:r>
              <a:rPr lang="en" altLang="zh-CN" dirty="0"/>
              <a:t>Grace CPU</a:t>
            </a:r>
            <a:r>
              <a:rPr lang="zh-CN" altLang="en" dirty="0"/>
              <a:t>、</a:t>
            </a:r>
            <a:r>
              <a:rPr lang="en" altLang="zh-CN" dirty="0"/>
              <a:t>4 </a:t>
            </a:r>
            <a:r>
              <a:rPr lang="zh-CN" altLang="en-US" dirty="0"/>
              <a:t>个 </a:t>
            </a:r>
            <a:r>
              <a:rPr lang="en" altLang="zh-CN" dirty="0"/>
              <a:t>Blackwell GPU</a:t>
            </a:r>
          </a:p>
          <a:p>
            <a:endParaRPr lang="en" altLang="zh-CN" dirty="0"/>
          </a:p>
          <a:p>
            <a:r>
              <a:rPr lang="zh-CN" altLang="en-US" dirty="0"/>
              <a:t>支持 </a:t>
            </a:r>
            <a:r>
              <a:rPr lang="en-US" altLang="zh-CN" dirty="0"/>
              <a:t>1.7</a:t>
            </a:r>
            <a:r>
              <a:rPr lang="en" altLang="zh-CN" dirty="0"/>
              <a:t>TB Fast Memory</a:t>
            </a:r>
            <a:r>
              <a:rPr lang="zh-CN" altLang="en" dirty="0"/>
              <a:t>，</a:t>
            </a:r>
            <a:r>
              <a:rPr lang="zh-CN" altLang="en-US" dirty="0"/>
              <a:t>每个 </a:t>
            </a:r>
            <a:r>
              <a:rPr lang="en" altLang="zh-CN" dirty="0"/>
              <a:t>Blackwell </a:t>
            </a:r>
            <a:r>
              <a:rPr lang="zh-CN" altLang="en-US" dirty="0"/>
              <a:t>显存为 </a:t>
            </a:r>
            <a:r>
              <a:rPr lang="en-US" altLang="zh-CN" dirty="0"/>
              <a:t>192</a:t>
            </a:r>
            <a:r>
              <a:rPr lang="en" altLang="zh-CN" dirty="0"/>
              <a:t>GBx4=768GB</a:t>
            </a:r>
            <a:r>
              <a:rPr lang="zh-CN" altLang="en" dirty="0"/>
              <a:t>，</a:t>
            </a:r>
            <a:r>
              <a:rPr lang="en-US" altLang="zh-CN" dirty="0"/>
              <a:t>1.7</a:t>
            </a:r>
            <a:r>
              <a:rPr lang="en" altLang="zh-CN" dirty="0"/>
              <a:t>TB </a:t>
            </a:r>
            <a:r>
              <a:rPr lang="zh-CN" altLang="en-US" dirty="0"/>
              <a:t>包含每个 </a:t>
            </a:r>
            <a:r>
              <a:rPr lang="en" altLang="zh-CN" dirty="0"/>
              <a:t>GB200 </a:t>
            </a:r>
            <a:r>
              <a:rPr lang="zh-CN" altLang="en-US" dirty="0"/>
              <a:t>额外 </a:t>
            </a:r>
            <a:r>
              <a:rPr lang="en-US" altLang="zh-CN" dirty="0"/>
              <a:t>480</a:t>
            </a:r>
            <a:r>
              <a:rPr lang="en" altLang="zh-CN" dirty="0"/>
              <a:t>GB LPDDR5X</a:t>
            </a:r>
            <a:r>
              <a:rPr lang="zh-CN" altLang="en" dirty="0"/>
              <a:t>，</a:t>
            </a:r>
            <a:r>
              <a:rPr lang="zh-CN" altLang="en-US" dirty="0"/>
              <a:t>一共 </a:t>
            </a:r>
            <a:r>
              <a:rPr lang="en-US" altLang="zh-CN" dirty="0"/>
              <a:t>768</a:t>
            </a:r>
            <a:r>
              <a:rPr lang="en" altLang="zh-CN" dirty="0"/>
              <a:t>GB + 480GBx2=1728GB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0504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Switch tray image with two NVLink switch chips.">
            <a:extLst>
              <a:ext uri="{FF2B5EF4-FFF2-40B4-BE49-F238E27FC236}">
                <a16:creationId xmlns:a16="http://schemas.microsoft.com/office/drawing/2014/main" id="{48C1795F-069A-9F4F-7E97-A7695DFD32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9" t="12848" r="22780" b="13777"/>
          <a:stretch/>
        </p:blipFill>
        <p:spPr bwMode="auto">
          <a:xfrm rot="21425147">
            <a:off x="5760852" y="1391920"/>
            <a:ext cx="5852160" cy="468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0142B7FB-CC4A-3720-99AB-628EE5E53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GB200 </a:t>
            </a:r>
            <a:r>
              <a:rPr lang="en-US" altLang="zh-CN" dirty="0"/>
              <a:t>NVSwitch</a:t>
            </a:r>
            <a:r>
              <a:rPr lang="zh-CN" altLang="en-US" dirty="0"/>
              <a:t> </a:t>
            </a:r>
            <a:r>
              <a:rPr lang="en-US" altLang="zh-CN" dirty="0"/>
              <a:t>Tray</a:t>
            </a:r>
            <a:endParaRPr lang="zh-CN" altLang="en-US" dirty="0"/>
          </a:p>
        </p:txBody>
      </p:sp>
      <p:sp>
        <p:nvSpPr>
          <p:cNvPr id="2" name="内容占位符 4">
            <a:extLst>
              <a:ext uri="{FF2B5EF4-FFF2-40B4-BE49-F238E27FC236}">
                <a16:creationId xmlns:a16="http://schemas.microsoft.com/office/drawing/2014/main" id="{8D4083D2-4D58-0E89-4370-4B2F70AE2A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5177725" cy="5197702"/>
          </a:xfrm>
        </p:spPr>
        <p:txBody>
          <a:bodyPr anchor="ctr"/>
          <a:lstStyle/>
          <a:p>
            <a:pPr algn="l"/>
            <a:r>
              <a:rPr lang="zh-CN" altLang="en-US" dirty="0"/>
              <a:t>一个 </a:t>
            </a:r>
            <a:r>
              <a:rPr lang="en" altLang="zh-CN" dirty="0"/>
              <a:t>Switch Tray</a:t>
            </a:r>
            <a:r>
              <a:rPr lang="zh-CN" altLang="en-US" dirty="0"/>
              <a:t> 包含两颗 </a:t>
            </a:r>
            <a:r>
              <a:rPr lang="en" altLang="zh-CN" dirty="0"/>
              <a:t>NVLINK Switch</a:t>
            </a:r>
            <a:r>
              <a:rPr lang="zh-CN" altLang="en-US" dirty="0"/>
              <a:t> 芯片，累计提供 </a:t>
            </a:r>
            <a:r>
              <a:rPr lang="en-US" altLang="zh-CN" dirty="0"/>
              <a:t>72x2 = 144</a:t>
            </a:r>
            <a:r>
              <a:rPr lang="zh-CN" altLang="en-US" dirty="0"/>
              <a:t> 个 </a:t>
            </a:r>
            <a:r>
              <a:rPr lang="en" altLang="zh-CN" dirty="0"/>
              <a:t>NVLINK Port</a:t>
            </a:r>
            <a:endParaRPr lang="en-US" altLang="zh-CN" dirty="0"/>
          </a:p>
          <a:p>
            <a:pPr algn="l"/>
            <a:r>
              <a:rPr lang="zh-CN" altLang="en-US" dirty="0"/>
              <a:t>单颗 </a:t>
            </a:r>
            <a:r>
              <a:rPr lang="en-US" altLang="zh-CN" dirty="0"/>
              <a:t>NVSwitch</a:t>
            </a:r>
            <a:r>
              <a:rPr lang="zh-CN" altLang="en-US" dirty="0"/>
              <a:t> 芯片，上下各 </a:t>
            </a:r>
            <a:r>
              <a:rPr lang="en-US" altLang="zh-CN" dirty="0"/>
              <a:t>36</a:t>
            </a:r>
            <a:r>
              <a:rPr lang="zh-CN" altLang="en-US" dirty="0"/>
              <a:t> 个 </a:t>
            </a:r>
            <a:r>
              <a:rPr lang="en" altLang="zh-CN" dirty="0"/>
              <a:t>Port</a:t>
            </a:r>
            <a:r>
              <a:rPr lang="zh-CN" altLang="en" dirty="0"/>
              <a:t>，</a:t>
            </a:r>
            <a:r>
              <a:rPr lang="zh-CN" altLang="en-US" dirty="0"/>
              <a:t>带宽为 </a:t>
            </a:r>
            <a:r>
              <a:rPr lang="en-US" altLang="zh-CN" dirty="0"/>
              <a:t>7.2</a:t>
            </a:r>
            <a:r>
              <a:rPr lang="en" altLang="zh-CN" dirty="0"/>
              <a:t>TB/s</a:t>
            </a:r>
            <a:endParaRPr lang="en-US" altLang="zh-CN" dirty="0"/>
          </a:p>
          <a:p>
            <a:pPr algn="l"/>
            <a:r>
              <a:rPr lang="en-US" altLang="zh-CN" dirty="0"/>
              <a:t>28.8</a:t>
            </a:r>
            <a:r>
              <a:rPr lang="zh-CN" altLang="en-US" dirty="0"/>
              <a:t> </a:t>
            </a:r>
            <a:r>
              <a:rPr lang="en" altLang="zh-CN" dirty="0" err="1"/>
              <a:t>Tbps</a:t>
            </a:r>
            <a:r>
              <a:rPr lang="zh-CN" altLang="en-US" dirty="0"/>
              <a:t> 交换容量，相对于最领先</a:t>
            </a:r>
            <a:r>
              <a:rPr lang="en-US" altLang="zh-CN" dirty="0"/>
              <a:t>51.2</a:t>
            </a:r>
            <a:r>
              <a:rPr lang="en" altLang="zh-CN" dirty="0" err="1"/>
              <a:t>Tbps</a:t>
            </a:r>
            <a:r>
              <a:rPr lang="zh-CN" altLang="en-US" dirty="0"/>
              <a:t> 交换芯片小一些</a:t>
            </a:r>
          </a:p>
        </p:txBody>
      </p:sp>
    </p:spTree>
    <p:extLst>
      <p:ext uri="{BB962C8B-B14F-4D97-AF65-F5344CB8AC3E}">
        <p14:creationId xmlns:p14="http://schemas.microsoft.com/office/powerpoint/2010/main" val="851005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0ECD192-6A30-A86E-1CE7-265862559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 rtl="0">
              <a:spcBef>
                <a:spcPts val="1600"/>
              </a:spcBef>
              <a:spcAft>
                <a:spcPts val="400"/>
              </a:spcAft>
            </a:pPr>
            <a:r>
              <a:rPr lang="en" altLang="zh-CN" dirty="0"/>
              <a:t>GB200 NVL72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8422FB9-21CA-7A02-096F-F25D06478A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4726131" cy="5197702"/>
          </a:xfrm>
        </p:spPr>
        <p:txBody>
          <a:bodyPr anchor="ctr"/>
          <a:lstStyle/>
          <a:p>
            <a:pPr algn="l"/>
            <a:r>
              <a:rPr lang="zh-CN" altLang="en-US" dirty="0"/>
              <a:t>单个 </a:t>
            </a:r>
            <a:r>
              <a:rPr lang="en" altLang="zh-CN" dirty="0"/>
              <a:t>GB200</a:t>
            </a:r>
            <a:r>
              <a:rPr lang="zh-CN" altLang="en-US" dirty="0"/>
              <a:t> 子系统则包含 </a:t>
            </a:r>
            <a:r>
              <a:rPr lang="en-US" altLang="zh-CN" dirty="0"/>
              <a:t>2 x 18 = 36</a:t>
            </a:r>
            <a:r>
              <a:rPr lang="zh-CN" altLang="en-US" dirty="0"/>
              <a:t>个 </a:t>
            </a:r>
            <a:r>
              <a:rPr lang="en" altLang="zh-CN" dirty="0"/>
              <a:t>NVLink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en-US" altLang="zh-CN" baseline="30000" dirty="0"/>
              <a:t>th</a:t>
            </a:r>
            <a:r>
              <a:rPr lang="zh-CN" altLang="en-US" dirty="0"/>
              <a:t> </a:t>
            </a:r>
            <a:r>
              <a:rPr lang="en" altLang="zh-CN" dirty="0"/>
              <a:t>Port</a:t>
            </a:r>
            <a:endParaRPr lang="en-US" altLang="zh-CN" dirty="0"/>
          </a:p>
          <a:p>
            <a:pPr algn="l"/>
            <a:r>
              <a:rPr lang="zh-CN" altLang="en-US" dirty="0"/>
              <a:t>整个系统对外互联上并没有采用 </a:t>
            </a:r>
            <a:r>
              <a:rPr lang="en" altLang="zh-CN" dirty="0"/>
              <a:t>OSFP</a:t>
            </a:r>
            <a:r>
              <a:rPr lang="zh-CN" altLang="en-US" dirty="0"/>
              <a:t>光模块接口，而是直接通过后置的铜线背板连接</a:t>
            </a:r>
          </a:p>
        </p:txBody>
      </p:sp>
      <p:pic>
        <p:nvPicPr>
          <p:cNvPr id="5" name="Picture 2" descr="An image of the GB200 NVL72 and NVLink spine.">
            <a:extLst>
              <a:ext uri="{FF2B5EF4-FFF2-40B4-BE49-F238E27FC236}">
                <a16:creationId xmlns:a16="http://schemas.microsoft.com/office/drawing/2014/main" id="{D037B0FD-2DE4-7D7F-7AC2-C695C0ADEC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84"/>
          <a:stretch/>
        </p:blipFill>
        <p:spPr bwMode="auto">
          <a:xfrm>
            <a:off x="6367330" y="980407"/>
            <a:ext cx="4726131" cy="563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550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E5A3A3A-86D5-A776-C42F-08FF2FEF6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GB200 NVL72</a:t>
            </a: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1DB878-A0F0-CEFC-3AB5-519F07FCE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94" y="1360170"/>
            <a:ext cx="5237014" cy="504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C8D852B-B493-7232-9451-BE8086654C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6313192" cy="4994910"/>
          </a:xfrm>
        </p:spPr>
        <p:txBody>
          <a:bodyPr/>
          <a:lstStyle/>
          <a:p>
            <a:r>
              <a:rPr lang="en" altLang="zh-CN" dirty="0"/>
              <a:t>GB200 NVL72 </a:t>
            </a:r>
            <a:r>
              <a:rPr lang="zh-CN" altLang="en-US" dirty="0"/>
              <a:t>外形尺寸，需要大约 </a:t>
            </a:r>
            <a:r>
              <a:rPr lang="en-US" altLang="zh-CN" dirty="0"/>
              <a:t>120</a:t>
            </a:r>
            <a:r>
              <a:rPr lang="en" altLang="zh-CN" dirty="0"/>
              <a:t>kW/</a:t>
            </a:r>
            <a:r>
              <a:rPr lang="zh-CN" altLang="en-US" dirty="0"/>
              <a:t>机架。每机架超过 </a:t>
            </a:r>
            <a:r>
              <a:rPr lang="en-US" altLang="zh-CN" dirty="0"/>
              <a:t>40</a:t>
            </a:r>
            <a:r>
              <a:rPr lang="en" altLang="zh-CN" dirty="0"/>
              <a:t>kW</a:t>
            </a:r>
            <a:r>
              <a:rPr lang="zh-CN" altLang="en-US" dirty="0"/>
              <a:t>，因此 </a:t>
            </a:r>
            <a:r>
              <a:rPr lang="en" altLang="zh-CN" dirty="0"/>
              <a:t>GB200 </a:t>
            </a:r>
            <a:r>
              <a:rPr lang="zh-CN" altLang="en-US" dirty="0"/>
              <a:t>需要液冷。</a:t>
            </a:r>
            <a:endParaRPr lang="en-US" altLang="zh-CN" dirty="0"/>
          </a:p>
          <a:p>
            <a:r>
              <a:rPr lang="zh-CN" altLang="en-US" dirty="0"/>
              <a:t>通用 </a:t>
            </a:r>
            <a:r>
              <a:rPr lang="en" altLang="zh-CN" dirty="0"/>
              <a:t>CPU </a:t>
            </a:r>
            <a:r>
              <a:rPr lang="zh-CN" altLang="en-US" dirty="0"/>
              <a:t>机架支持高达 </a:t>
            </a:r>
            <a:r>
              <a:rPr lang="en-US" altLang="zh-CN" dirty="0"/>
              <a:t>12</a:t>
            </a:r>
            <a:r>
              <a:rPr lang="en" altLang="zh-CN" dirty="0"/>
              <a:t>kW/</a:t>
            </a:r>
            <a:r>
              <a:rPr lang="zh-CN" altLang="en-US" dirty="0"/>
              <a:t>机架，而更高密度的 </a:t>
            </a:r>
            <a:r>
              <a:rPr lang="en" altLang="zh-CN" dirty="0"/>
              <a:t>H100 </a:t>
            </a:r>
            <a:r>
              <a:rPr lang="zh-CN" altLang="en-US" dirty="0"/>
              <a:t>风冷机架通常仅支持大约 </a:t>
            </a:r>
            <a:r>
              <a:rPr lang="en-US" altLang="zh-CN" dirty="0"/>
              <a:t>40</a:t>
            </a:r>
            <a:r>
              <a:rPr lang="en" altLang="zh-CN" dirty="0"/>
              <a:t>kW/</a:t>
            </a:r>
            <a:r>
              <a:rPr lang="zh-CN" altLang="en-US" dirty="0"/>
              <a:t>机架。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18 </a:t>
            </a:r>
            <a:r>
              <a:rPr lang="zh-CN" altLang="en-US" dirty="0"/>
              <a:t>个 </a:t>
            </a:r>
            <a:r>
              <a:rPr lang="en-US" altLang="zh-CN" dirty="0"/>
              <a:t>1</a:t>
            </a:r>
            <a:r>
              <a:rPr lang="en" altLang="zh-CN" dirty="0"/>
              <a:t>U </a:t>
            </a:r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Tray</a:t>
            </a:r>
            <a:r>
              <a:rPr lang="zh-CN" altLang="en-US" dirty="0"/>
              <a:t> 和 </a:t>
            </a:r>
            <a:r>
              <a:rPr lang="en-US" altLang="zh-CN" dirty="0"/>
              <a:t>9 </a:t>
            </a:r>
            <a:r>
              <a:rPr lang="zh-CN" altLang="en-US" dirty="0"/>
              <a:t>个 </a:t>
            </a:r>
            <a:r>
              <a:rPr lang="en" altLang="zh-CN" dirty="0"/>
              <a:t>NVSwitch </a:t>
            </a:r>
            <a:r>
              <a:rPr lang="en-US" altLang="zh-CN" dirty="0"/>
              <a:t>Tray</a:t>
            </a:r>
            <a:r>
              <a:rPr lang="zh-CN" altLang="en-US" dirty="0"/>
              <a:t> 组成。每个 </a:t>
            </a:r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Tray</a:t>
            </a:r>
            <a:r>
              <a:rPr lang="zh-CN" altLang="en-US" dirty="0"/>
              <a:t> 高 </a:t>
            </a:r>
            <a:r>
              <a:rPr lang="en-US" altLang="zh-CN" dirty="0"/>
              <a:t>1</a:t>
            </a:r>
            <a:r>
              <a:rPr lang="en" altLang="zh-CN" dirty="0"/>
              <a:t>U</a:t>
            </a:r>
            <a:r>
              <a:rPr lang="zh-CN" altLang="en" dirty="0"/>
              <a:t>，</a:t>
            </a:r>
            <a:r>
              <a:rPr lang="zh-CN" altLang="en-US" dirty="0"/>
              <a:t>包含 </a:t>
            </a:r>
            <a:r>
              <a:rPr lang="en-US" altLang="zh-CN" dirty="0"/>
              <a:t>2 </a:t>
            </a:r>
            <a:r>
              <a:rPr lang="zh-CN" altLang="en-US" dirty="0"/>
              <a:t>个 </a:t>
            </a:r>
            <a:r>
              <a:rPr lang="en" altLang="zh-CN" dirty="0"/>
              <a:t>Bianca </a:t>
            </a:r>
            <a:r>
              <a:rPr lang="zh-CN" altLang="en-US" dirty="0"/>
              <a:t>板。每个 </a:t>
            </a:r>
            <a:r>
              <a:rPr lang="en" altLang="zh-CN" dirty="0"/>
              <a:t>Bianca </a:t>
            </a:r>
            <a:r>
              <a:rPr lang="zh-CN" altLang="en-US" dirty="0"/>
              <a:t>板包含 </a:t>
            </a:r>
            <a:r>
              <a:rPr lang="en-US" altLang="zh-CN" dirty="0"/>
              <a:t>1 </a:t>
            </a:r>
            <a:r>
              <a:rPr lang="zh-CN" altLang="en-US" dirty="0"/>
              <a:t>个 </a:t>
            </a:r>
            <a:r>
              <a:rPr lang="en" altLang="zh-CN" dirty="0"/>
              <a:t>Grace CPU </a:t>
            </a:r>
            <a:r>
              <a:rPr lang="zh-CN" altLang="en-US" dirty="0"/>
              <a:t>和 </a:t>
            </a:r>
            <a:r>
              <a:rPr lang="en-US" altLang="zh-CN" dirty="0"/>
              <a:t>2 </a:t>
            </a:r>
            <a:r>
              <a:rPr lang="zh-CN" altLang="en-US" dirty="0"/>
              <a:t>个 </a:t>
            </a:r>
            <a:r>
              <a:rPr lang="en" altLang="zh-CN" dirty="0"/>
              <a:t>Blackwell GPU</a:t>
            </a:r>
            <a:r>
              <a:rPr lang="zh-CN" altLang="en" dirty="0"/>
              <a:t>。</a:t>
            </a:r>
            <a:r>
              <a:rPr lang="en" altLang="zh-CN" dirty="0"/>
              <a:t> NVSwitch </a:t>
            </a:r>
            <a:r>
              <a:rPr lang="en-US" altLang="zh-CN" dirty="0"/>
              <a:t>Tray</a:t>
            </a:r>
            <a:r>
              <a:rPr lang="zh-CN" altLang="en-US" dirty="0"/>
              <a:t> 有两个 </a:t>
            </a:r>
            <a:r>
              <a:rPr lang="en-US" altLang="zh-CN" dirty="0"/>
              <a:t>28.8</a:t>
            </a:r>
            <a:r>
              <a:rPr lang="en" altLang="zh-CN" dirty="0"/>
              <a:t>Tb/s NVSwitch5</a:t>
            </a:r>
            <a:r>
              <a:rPr lang="zh-CN" altLang="en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17217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E5A3A3A-86D5-A776-C42F-08FF2FEF6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GB200 NVL</a:t>
            </a:r>
            <a:r>
              <a:rPr lang="en-US" altLang="zh-CN" dirty="0"/>
              <a:t>36</a:t>
            </a:r>
            <a:endParaRPr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4731FEB-6AE6-8328-76EC-AA87EB34B2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" r="16297"/>
          <a:stretch/>
        </p:blipFill>
        <p:spPr bwMode="auto">
          <a:xfrm>
            <a:off x="5496911" y="1310452"/>
            <a:ext cx="5990898" cy="509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C8D852B-B493-7232-9451-BE8086654C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5188585" cy="4994910"/>
          </a:xfrm>
        </p:spPr>
        <p:txBody>
          <a:bodyPr/>
          <a:lstStyle/>
          <a:p>
            <a:r>
              <a:rPr lang="en" altLang="zh-CN" dirty="0"/>
              <a:t>GB200 NVL36 * 2</a:t>
            </a:r>
            <a:r>
              <a:rPr lang="zh-CN" altLang="en" dirty="0"/>
              <a:t>，</a:t>
            </a:r>
            <a:r>
              <a:rPr lang="zh-CN" altLang="en-US" dirty="0"/>
              <a:t>两个并排互连在一起的机架。每个机架包含 </a:t>
            </a:r>
            <a:r>
              <a:rPr lang="en-US" altLang="zh-CN" dirty="0"/>
              <a:t>18 </a:t>
            </a:r>
            <a:r>
              <a:rPr lang="zh-CN" altLang="en-US" dirty="0"/>
              <a:t>个 </a:t>
            </a:r>
            <a:r>
              <a:rPr lang="en" altLang="zh-CN" dirty="0"/>
              <a:t>Grace CPU </a:t>
            </a:r>
            <a:r>
              <a:rPr lang="zh-CN" altLang="en-US" dirty="0"/>
              <a:t>和 </a:t>
            </a:r>
            <a:r>
              <a:rPr lang="en-US" altLang="zh-CN" dirty="0"/>
              <a:t>36 </a:t>
            </a:r>
            <a:r>
              <a:rPr lang="zh-CN" altLang="en-US" dirty="0"/>
              <a:t>个 </a:t>
            </a:r>
            <a:r>
              <a:rPr lang="en" altLang="zh-CN" dirty="0"/>
              <a:t>Blackwell GPU</a:t>
            </a:r>
            <a:r>
              <a:rPr lang="zh-CN" altLang="en" dirty="0"/>
              <a:t>。</a:t>
            </a:r>
            <a:endParaRPr lang="en-US" altLang="zh-CN" dirty="0"/>
          </a:p>
          <a:p>
            <a:r>
              <a:rPr lang="zh-CN" altLang="en-US" dirty="0"/>
              <a:t>在 </a:t>
            </a:r>
            <a:r>
              <a:rPr lang="en-US" altLang="zh-CN" dirty="0"/>
              <a:t>2 </a:t>
            </a:r>
            <a:r>
              <a:rPr lang="zh-CN" altLang="en-US" dirty="0"/>
              <a:t>个机架之间，仍然保持 </a:t>
            </a:r>
            <a:r>
              <a:rPr lang="en" altLang="zh-CN" dirty="0"/>
              <a:t>NVL72 </a:t>
            </a:r>
            <a:r>
              <a:rPr lang="zh-CN" altLang="en-US" dirty="0"/>
              <a:t>中所有 </a:t>
            </a:r>
            <a:r>
              <a:rPr lang="en-US" altLang="zh-CN" dirty="0"/>
              <a:t>72 </a:t>
            </a:r>
            <a:r>
              <a:rPr lang="zh-CN" altLang="en-US" dirty="0"/>
              <a:t>个 </a:t>
            </a:r>
            <a:r>
              <a:rPr lang="en" altLang="zh-CN" dirty="0"/>
              <a:t>GPU </a:t>
            </a:r>
            <a:r>
              <a:rPr lang="zh-CN" altLang="en-US" dirty="0"/>
              <a:t>之间的无阻塞全对全。</a:t>
            </a:r>
            <a:endParaRPr lang="en-US" altLang="zh-CN" dirty="0"/>
          </a:p>
          <a:p>
            <a:r>
              <a:rPr lang="zh-CN" altLang="en-US" dirty="0"/>
              <a:t>每个计算托盘的高度为 </a:t>
            </a:r>
            <a:r>
              <a:rPr lang="en-US" altLang="zh-CN" dirty="0"/>
              <a:t>2</a:t>
            </a:r>
            <a:r>
              <a:rPr lang="en" altLang="zh-CN" dirty="0"/>
              <a:t>U</a:t>
            </a:r>
            <a:r>
              <a:rPr lang="zh-CN" altLang="en" dirty="0"/>
              <a:t>，</a:t>
            </a:r>
            <a:r>
              <a:rPr lang="zh-CN" altLang="en-US" dirty="0"/>
              <a:t>包含 </a:t>
            </a:r>
            <a:r>
              <a:rPr lang="en-US" altLang="zh-CN" dirty="0"/>
              <a:t>2 </a:t>
            </a:r>
            <a:r>
              <a:rPr lang="zh-CN" altLang="en-US" dirty="0"/>
              <a:t>个 </a:t>
            </a:r>
            <a:r>
              <a:rPr lang="en" altLang="zh-CN" dirty="0"/>
              <a:t>Bianca </a:t>
            </a:r>
            <a:r>
              <a:rPr lang="zh-CN" altLang="en-US" dirty="0"/>
              <a:t>板。每个 </a:t>
            </a:r>
            <a:r>
              <a:rPr lang="en" altLang="zh-CN" dirty="0"/>
              <a:t>NVSwitch </a:t>
            </a:r>
            <a:r>
              <a:rPr lang="zh-CN" altLang="en-US" dirty="0"/>
              <a:t>托盘都有两个 </a:t>
            </a:r>
            <a:r>
              <a:rPr lang="en-US" altLang="zh-CN" dirty="0"/>
              <a:t>28.8</a:t>
            </a:r>
            <a:r>
              <a:rPr lang="en" altLang="zh-CN" dirty="0"/>
              <a:t>Tb/s NVSwitch5 </a:t>
            </a:r>
            <a:r>
              <a:rPr lang="zh-CN" altLang="en-US" dirty="0"/>
              <a:t>芯片。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0468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Huawei Sans" panose="020C0503030203020204" pitchFamily="34" charset="0"/>
              </a:rPr>
              <a:t>本节内容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8393B2C-B405-D05E-BACE-2FEBA54F1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200000"/>
              </a:lnSpc>
            </a:pPr>
            <a:r>
              <a:rPr lang="en-US" altLang="zh-CN" sz="2800" dirty="0">
                <a:latin typeface="Lexend" pitchFamily="2" charset="0"/>
              </a:rPr>
              <a:t>GH200</a:t>
            </a:r>
            <a:r>
              <a:rPr lang="zh-CN" altLang="en-US" sz="2800" dirty="0">
                <a:latin typeface="Lexend" pitchFamily="2" charset="0"/>
              </a:rPr>
              <a:t> </a:t>
            </a:r>
            <a:r>
              <a:rPr lang="en-US" altLang="zh-CN" sz="2800" dirty="0">
                <a:latin typeface="Lexend" pitchFamily="2" charset="0"/>
              </a:rPr>
              <a:t>to</a:t>
            </a:r>
            <a:r>
              <a:rPr lang="zh-CN" altLang="en-US" sz="2800" dirty="0">
                <a:latin typeface="Lexend" pitchFamily="2" charset="0"/>
              </a:rPr>
              <a:t> </a:t>
            </a:r>
            <a:r>
              <a:rPr lang="en-US" altLang="zh-CN" sz="2800" dirty="0">
                <a:latin typeface="Lexend" pitchFamily="2" charset="0"/>
              </a:rPr>
              <a:t>NVL32</a:t>
            </a:r>
            <a:r>
              <a:rPr lang="zh-CN" altLang="en-US" sz="2800" dirty="0">
                <a:latin typeface="Lexend" pitchFamily="2" charset="0"/>
              </a:rPr>
              <a:t> </a:t>
            </a:r>
            <a:r>
              <a:rPr lang="en-US" altLang="zh-CN" sz="2800" dirty="0">
                <a:latin typeface="Lexend" pitchFamily="2" charset="0"/>
              </a:rPr>
              <a:t>&amp;</a:t>
            </a:r>
            <a:r>
              <a:rPr lang="zh-CN" altLang="en-US" sz="2800" dirty="0">
                <a:latin typeface="Lexend" pitchFamily="2" charset="0"/>
              </a:rPr>
              <a:t> </a:t>
            </a:r>
            <a:r>
              <a:rPr lang="en-US" altLang="zh-CN" sz="2800" dirty="0">
                <a:latin typeface="Lexend" pitchFamily="2" charset="0"/>
              </a:rPr>
              <a:t>SuperPod</a:t>
            </a:r>
          </a:p>
          <a:p>
            <a:pPr>
              <a:lnSpc>
                <a:spcPct val="200000"/>
              </a:lnSpc>
            </a:pPr>
            <a:r>
              <a:rPr lang="en-US" altLang="zh-CN" sz="2800" dirty="0">
                <a:latin typeface="Lexend" pitchFamily="2" charset="0"/>
              </a:rPr>
              <a:t>GB200</a:t>
            </a:r>
            <a:r>
              <a:rPr lang="zh-CN" altLang="en-US" sz="2800" dirty="0">
                <a:latin typeface="Lexend" pitchFamily="2" charset="0"/>
              </a:rPr>
              <a:t> </a:t>
            </a:r>
            <a:r>
              <a:rPr lang="en-US" altLang="zh-CN" sz="2800" dirty="0">
                <a:latin typeface="Lexend" pitchFamily="2" charset="0"/>
              </a:rPr>
              <a:t>to</a:t>
            </a:r>
            <a:r>
              <a:rPr lang="zh-CN" altLang="en-US" sz="2800" dirty="0">
                <a:latin typeface="Lexend" pitchFamily="2" charset="0"/>
              </a:rPr>
              <a:t> </a:t>
            </a:r>
            <a:r>
              <a:rPr lang="en-US" altLang="zh-CN" sz="2800" dirty="0">
                <a:latin typeface="Lexend" pitchFamily="2" charset="0"/>
              </a:rPr>
              <a:t>NVL32</a:t>
            </a:r>
            <a:r>
              <a:rPr lang="zh-CN" altLang="en-US" sz="2800" dirty="0">
                <a:latin typeface="Lexend" pitchFamily="2" charset="0"/>
              </a:rPr>
              <a:t> </a:t>
            </a:r>
            <a:r>
              <a:rPr lang="en-US" altLang="zh-CN" sz="2800" dirty="0">
                <a:latin typeface="Lexend" pitchFamily="2" charset="0"/>
              </a:rPr>
              <a:t>&amp;</a:t>
            </a:r>
            <a:r>
              <a:rPr lang="zh-CN" altLang="en-US" sz="2800" dirty="0">
                <a:latin typeface="Lexend" pitchFamily="2" charset="0"/>
              </a:rPr>
              <a:t> </a:t>
            </a:r>
            <a:r>
              <a:rPr lang="en-US" altLang="zh-CN" sz="2800" dirty="0">
                <a:latin typeface="Lexend" pitchFamily="2" charset="0"/>
              </a:rPr>
              <a:t>SuperPod</a:t>
            </a:r>
          </a:p>
          <a:p>
            <a:pPr>
              <a:lnSpc>
                <a:spcPct val="200000"/>
              </a:lnSpc>
            </a:pPr>
            <a:r>
              <a:rPr lang="en-US" altLang="zh-CN" sz="2800" dirty="0">
                <a:latin typeface="Lexend" pitchFamily="2" charset="0"/>
              </a:rPr>
              <a:t>NV </a:t>
            </a:r>
            <a:r>
              <a:rPr lang="zh-CN" altLang="en-US" sz="2800">
                <a:latin typeface="Lexend" pitchFamily="2" charset="0"/>
              </a:rPr>
              <a:t>产品演进的小结</a:t>
            </a:r>
            <a:r>
              <a:rPr lang="zh-CN" altLang="en-US" sz="2800" dirty="0">
                <a:latin typeface="Lexend" pitchFamily="2" charset="0"/>
              </a:rPr>
              <a:t>与思考</a:t>
            </a:r>
            <a:endParaRPr lang="en-US" altLang="zh-CN" sz="2800" dirty="0"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687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E5A3A3A-86D5-A776-C42F-08FF2FEF6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GB200 NVL</a:t>
            </a:r>
            <a:r>
              <a:rPr lang="en-US" altLang="zh-CN" dirty="0"/>
              <a:t>36</a:t>
            </a:r>
            <a:endParaRPr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4731FEB-6AE6-8328-76EC-AA87EB34B2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" r="16297"/>
          <a:stretch/>
        </p:blipFill>
        <p:spPr bwMode="auto">
          <a:xfrm>
            <a:off x="5496911" y="1310452"/>
            <a:ext cx="5990898" cy="509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C8D852B-B493-7232-9451-BE8086654C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5188585" cy="4994910"/>
          </a:xfrm>
        </p:spPr>
        <p:txBody>
          <a:bodyPr/>
          <a:lstStyle/>
          <a:p>
            <a:r>
              <a:rPr lang="en-US" altLang="zh-CN" dirty="0"/>
              <a:t>2025 </a:t>
            </a:r>
            <a:r>
              <a:rPr lang="zh-CN" altLang="en-US" dirty="0"/>
              <a:t>年第二季度将推出</a:t>
            </a:r>
            <a:r>
              <a:rPr lang="en" altLang="zh-CN" dirty="0"/>
              <a:t>B200 NVL72 </a:t>
            </a:r>
            <a:r>
              <a:rPr lang="zh-CN" altLang="en-US" dirty="0"/>
              <a:t>和 </a:t>
            </a:r>
            <a:r>
              <a:rPr lang="en" altLang="zh-CN" dirty="0"/>
              <a:t>NVL36x2 </a:t>
            </a:r>
            <a:r>
              <a:rPr lang="zh-CN" altLang="en-US" dirty="0"/>
              <a:t>规格，将使用 </a:t>
            </a:r>
            <a:r>
              <a:rPr lang="en" altLang="zh-CN" dirty="0"/>
              <a:t>x86 CPU </a:t>
            </a:r>
            <a:r>
              <a:rPr lang="zh-CN" altLang="en-US" dirty="0"/>
              <a:t>而不是 </a:t>
            </a:r>
            <a:r>
              <a:rPr lang="en" altLang="zh-CN" dirty="0"/>
              <a:t>Nvidia </a:t>
            </a:r>
            <a:r>
              <a:rPr lang="zh-CN" altLang="en-US" dirty="0"/>
              <a:t>内部的 </a:t>
            </a:r>
            <a:r>
              <a:rPr lang="en" altLang="zh-CN" dirty="0"/>
              <a:t>grace CPU</a:t>
            </a:r>
            <a:r>
              <a:rPr lang="zh-CN" altLang="en" dirty="0"/>
              <a:t>。</a:t>
            </a:r>
            <a:endParaRPr lang="en-US" altLang="zh-CN" dirty="0"/>
          </a:p>
          <a:p>
            <a:r>
              <a:rPr lang="zh-CN" altLang="en-US" dirty="0"/>
              <a:t>这种规格称为 </a:t>
            </a:r>
            <a:r>
              <a:rPr lang="en" altLang="zh-CN" dirty="0"/>
              <a:t>Miranda</a:t>
            </a:r>
            <a:r>
              <a:rPr lang="zh-CN" altLang="en" dirty="0"/>
              <a:t>。</a:t>
            </a:r>
            <a:r>
              <a:rPr lang="en-US" altLang="zh-CN" dirty="0"/>
              <a:t>semi</a:t>
            </a:r>
            <a:r>
              <a:rPr lang="zh-CN" altLang="en-US" dirty="0"/>
              <a:t> 认为每个计算托盘的 </a:t>
            </a:r>
            <a:r>
              <a:rPr lang="en" altLang="zh-CN" dirty="0"/>
              <a:t>CPU </a:t>
            </a:r>
            <a:r>
              <a:rPr lang="zh-CN" altLang="en-US" dirty="0"/>
              <a:t>到 </a:t>
            </a:r>
            <a:r>
              <a:rPr lang="en" altLang="zh-CN" dirty="0"/>
              <a:t>GPU </a:t>
            </a:r>
            <a:r>
              <a:rPr lang="zh-CN" altLang="en-US" dirty="0"/>
              <a:t>的比例将保持不变，即每个计算托盘 </a:t>
            </a:r>
            <a:r>
              <a:rPr lang="en-US" altLang="zh-CN" dirty="0"/>
              <a:t>2 </a:t>
            </a:r>
            <a:r>
              <a:rPr lang="zh-CN" altLang="en-US" dirty="0"/>
              <a:t>个 </a:t>
            </a:r>
            <a:r>
              <a:rPr lang="en" altLang="zh-CN" dirty="0"/>
              <a:t>CPU </a:t>
            </a:r>
            <a:r>
              <a:rPr lang="zh-CN" altLang="en-US" dirty="0"/>
              <a:t>和 </a:t>
            </a:r>
            <a:r>
              <a:rPr lang="en-US" altLang="zh-CN" dirty="0"/>
              <a:t>4 </a:t>
            </a:r>
            <a:r>
              <a:rPr lang="zh-CN" altLang="en-US" dirty="0"/>
              <a:t>个 </a:t>
            </a:r>
            <a:r>
              <a:rPr lang="en" altLang="zh-CN" dirty="0"/>
              <a:t>GPU</a:t>
            </a:r>
            <a:r>
              <a:rPr lang="zh-CN" altLang="en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8512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57FAC3D-C8D7-5A8C-C75E-C5B544576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A083F5-AB62-3E0D-5769-B9D5161539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000" b="1" dirty="0">
                <a:highlight>
                  <a:srgbClr val="FFFF00"/>
                </a:highlight>
              </a:rPr>
              <a:t>A</a:t>
            </a:r>
            <a:r>
              <a:rPr lang="zh-CN" altLang="en-US" sz="2000" b="1" dirty="0">
                <a:highlight>
                  <a:srgbClr val="FFFF00"/>
                </a:highlight>
              </a:rPr>
              <a:t>：</a:t>
            </a:r>
            <a:r>
              <a:rPr lang="en-US" altLang="zh-CN" sz="2000" dirty="0"/>
              <a:t>H100</a:t>
            </a:r>
            <a:r>
              <a:rPr lang="zh-CN" altLang="en-US" sz="2000" dirty="0"/>
              <a:t> 时代大家预测光模块的需求会激增，不过很快 </a:t>
            </a:r>
            <a:r>
              <a:rPr lang="en-US" altLang="zh-CN" sz="2000" dirty="0"/>
              <a:t>B200</a:t>
            </a:r>
            <a:r>
              <a:rPr lang="zh-CN" altLang="en-US" sz="2000" dirty="0"/>
              <a:t> 时代大家有改变方向了，预测后面光模块需求急剧下降，因为类似于大型机的交付时代后面选用铜互联。</a:t>
            </a:r>
            <a:r>
              <a:rPr lang="en-US" altLang="zh-CN" sz="2000" dirty="0"/>
              <a:t>ZOMI </a:t>
            </a:r>
            <a:r>
              <a:rPr lang="zh-CN" altLang="en-US" sz="2000" dirty="0"/>
              <a:t>老师怎么看？</a:t>
            </a:r>
          </a:p>
        </p:txBody>
      </p:sp>
    </p:spTree>
    <p:extLst>
      <p:ext uri="{BB962C8B-B14F-4D97-AF65-F5344CB8AC3E}">
        <p14:creationId xmlns:p14="http://schemas.microsoft.com/office/powerpoint/2010/main" val="2109493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57FAC3D-C8D7-5A8C-C75E-C5B544576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A083F5-AB62-3E0D-5769-B9D5161539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000" b="1" dirty="0">
                <a:highlight>
                  <a:srgbClr val="FFFF00"/>
                </a:highlight>
              </a:rPr>
              <a:t>A</a:t>
            </a:r>
            <a:r>
              <a:rPr lang="zh-CN" altLang="en-US" sz="2000" b="1" dirty="0">
                <a:highlight>
                  <a:srgbClr val="FFFF00"/>
                </a:highlight>
              </a:rPr>
              <a:t>：</a:t>
            </a:r>
            <a:r>
              <a:rPr lang="en-US" altLang="zh-CN" sz="2000" dirty="0"/>
              <a:t>H100</a:t>
            </a:r>
            <a:r>
              <a:rPr lang="zh-CN" altLang="en-US" sz="2000" dirty="0"/>
              <a:t> 时代大家预测光模块的需求会激增，不过很快 </a:t>
            </a:r>
            <a:r>
              <a:rPr lang="en-US" altLang="zh-CN" sz="2000" dirty="0"/>
              <a:t>B200</a:t>
            </a:r>
            <a:r>
              <a:rPr lang="zh-CN" altLang="en-US" sz="2000" dirty="0"/>
              <a:t> 时代大家有改变方向了，预测后面光模块需求急剧下降，因为类似于大型机的交付时代后面选用铜互联。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b="1" dirty="0">
                <a:highlight>
                  <a:srgbClr val="FFFF00"/>
                </a:highlight>
              </a:rPr>
              <a:t>Q</a:t>
            </a:r>
            <a:r>
              <a:rPr lang="zh-CN" altLang="en-US" sz="2000" b="1" dirty="0">
                <a:highlight>
                  <a:srgbClr val="FFFF00"/>
                </a:highlight>
              </a:rPr>
              <a:t>：</a:t>
            </a:r>
            <a:r>
              <a:rPr lang="zh-CN" altLang="en-US" sz="2000" dirty="0"/>
              <a:t>看每一代架构演进：</a:t>
            </a:r>
            <a:r>
              <a:rPr lang="en" altLang="zh-CN" sz="2000" dirty="0"/>
              <a:t>Hopper</a:t>
            </a:r>
            <a:r>
              <a:rPr lang="zh-CN" altLang="en-US" sz="2000" dirty="0"/>
              <a:t> 使用松耦合连接方式，机柜的散热和部署会相对灵活，而且同时提供 </a:t>
            </a:r>
            <a:r>
              <a:rPr lang="en-US" altLang="zh-CN" sz="2000" dirty="0"/>
              <a:t>HGX</a:t>
            </a:r>
            <a:r>
              <a:rPr lang="zh-CN" altLang="en-US" sz="2000" dirty="0"/>
              <a:t> 方式部署；</a:t>
            </a:r>
            <a:r>
              <a:rPr lang="en-US" altLang="zh-CN" sz="2000" dirty="0"/>
              <a:t>B200</a:t>
            </a:r>
            <a:r>
              <a:rPr lang="zh-CN" altLang="en-US" sz="2000" dirty="0"/>
              <a:t> 采用大型机交付方式，铜互联有效降低整体功耗和增加超节点内的稳定性。</a:t>
            </a:r>
          </a:p>
        </p:txBody>
      </p:sp>
    </p:spTree>
    <p:extLst>
      <p:ext uri="{BB962C8B-B14F-4D97-AF65-F5344CB8AC3E}">
        <p14:creationId xmlns:p14="http://schemas.microsoft.com/office/powerpoint/2010/main" val="3616944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A949D40-DE3C-F492-3C62-A410AEEBA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GB200 NVL72</a:t>
            </a:r>
            <a:endParaRPr lang="zh-CN" altLang="en-US" dirty="0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C02B9FFF-9250-7B3D-CF49-F4E5B320731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333792031"/>
              </p:ext>
            </p:extLst>
          </p:nvPr>
        </p:nvGraphicFramePr>
        <p:xfrm>
          <a:off x="623636" y="1299561"/>
          <a:ext cx="10963473" cy="5124055"/>
        </p:xfrm>
        <a:graphic>
          <a:graphicData uri="http://schemas.openxmlformats.org/drawingml/2006/table">
            <a:tbl>
              <a:tblPr/>
              <a:tblGrid>
                <a:gridCol w="2518957">
                  <a:extLst>
                    <a:ext uri="{9D8B030D-6E8A-4147-A177-3AD203B41FA5}">
                      <a16:colId xmlns:a16="http://schemas.microsoft.com/office/drawing/2014/main" val="3827382099"/>
                    </a:ext>
                  </a:extLst>
                </a:gridCol>
                <a:gridCol w="4222258">
                  <a:extLst>
                    <a:ext uri="{9D8B030D-6E8A-4147-A177-3AD203B41FA5}">
                      <a16:colId xmlns:a16="http://schemas.microsoft.com/office/drawing/2014/main" val="1965719627"/>
                    </a:ext>
                  </a:extLst>
                </a:gridCol>
                <a:gridCol w="4222258">
                  <a:extLst>
                    <a:ext uri="{9D8B030D-6E8A-4147-A177-3AD203B41FA5}">
                      <a16:colId xmlns:a16="http://schemas.microsoft.com/office/drawing/2014/main" val="2183635448"/>
                    </a:ext>
                  </a:extLst>
                </a:gridCol>
              </a:tblGrid>
              <a:tr h="492237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="1" dirty="0">
                          <a:effectLst/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 </a:t>
                      </a:r>
                    </a:p>
                  </a:txBody>
                  <a:tcPr marL="92179" marR="46090" marT="92179" marB="460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b="1" dirty="0">
                          <a:effectLst/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GB200 NVL72</a:t>
                      </a:r>
                      <a:endParaRPr lang="en" sz="1200" dirty="0"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92179" marR="46090" marT="92179" marB="460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b="1" dirty="0">
                          <a:effectLst/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GB200 Grace Blackwell Superchip</a:t>
                      </a:r>
                      <a:endParaRPr lang="en" sz="1200" dirty="0"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46090" marR="46090" marT="92179" marB="460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07718"/>
                  </a:ext>
                </a:extLst>
              </a:tr>
              <a:tr h="446148">
                <a:tc>
                  <a:txBody>
                    <a:bodyPr/>
                    <a:lstStyle/>
                    <a:p>
                      <a:pPr algn="l"/>
                      <a:r>
                        <a:rPr lang="en" sz="1200" b="1" dirty="0">
                          <a:effectLst/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Configuration</a:t>
                      </a:r>
                    </a:p>
                  </a:txBody>
                  <a:tcPr marL="92179" marR="46090" marT="46090" marB="4609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dirty="0">
                          <a:effectLst/>
                          <a:latin typeface="Gill Sans MT" panose="020B0502020104020203" pitchFamily="34" charset="0"/>
                        </a:rPr>
                        <a:t>36 Grace CPU : 72 Blackwell GPUs</a:t>
                      </a:r>
                    </a:p>
                  </a:txBody>
                  <a:tcPr marL="92179" marR="46090" marT="46090" marB="4609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>
                          <a:effectLst/>
                          <a:latin typeface="Gill Sans MT" panose="020B0502020104020203" pitchFamily="34" charset="0"/>
                        </a:rPr>
                        <a:t>1 Grace CPU : 2 Blackwell GPU</a:t>
                      </a:r>
                    </a:p>
                  </a:txBody>
                  <a:tcPr marL="46090" marR="46090" marT="46090" marB="4609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5399708"/>
                  </a:ext>
                </a:extLst>
              </a:tr>
              <a:tr h="328158">
                <a:tc>
                  <a:txBody>
                    <a:bodyPr/>
                    <a:lstStyle/>
                    <a:p>
                      <a:pPr algn="l"/>
                      <a:r>
                        <a:rPr lang="en" sz="1200" b="1" dirty="0">
                          <a:effectLst/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FP4 Tensor Core</a:t>
                      </a:r>
                      <a:r>
                        <a:rPr lang="en" sz="1200" b="1" baseline="30000" dirty="0">
                          <a:effectLst/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2</a:t>
                      </a:r>
                      <a:endParaRPr lang="en" sz="1200" b="1" dirty="0"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92179" marR="46090" marT="46090" marB="4609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dirty="0">
                          <a:effectLst/>
                          <a:latin typeface="Gill Sans MT" panose="020B0502020104020203" pitchFamily="34" charset="0"/>
                        </a:rPr>
                        <a:t>1,440 PFLOPS</a:t>
                      </a:r>
                    </a:p>
                  </a:txBody>
                  <a:tcPr marL="92179" marR="46090" marT="46090" marB="4609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dirty="0">
                          <a:effectLst/>
                          <a:latin typeface="Gill Sans MT" panose="020B0502020104020203" pitchFamily="34" charset="0"/>
                        </a:rPr>
                        <a:t>40 PFLOPS</a:t>
                      </a:r>
                    </a:p>
                  </a:txBody>
                  <a:tcPr marL="46090" marR="46090" marT="46090" marB="4609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7187331"/>
                  </a:ext>
                </a:extLst>
              </a:tr>
              <a:tr h="328158">
                <a:tc>
                  <a:txBody>
                    <a:bodyPr/>
                    <a:lstStyle/>
                    <a:p>
                      <a:pPr algn="l"/>
                      <a:r>
                        <a:rPr lang="en" sz="1200" b="1" dirty="0">
                          <a:effectLst/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FP8/FP6 Tensor Core</a:t>
                      </a:r>
                      <a:r>
                        <a:rPr lang="en" sz="1200" b="1" baseline="30000" dirty="0">
                          <a:effectLst/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2</a:t>
                      </a:r>
                      <a:endParaRPr lang="en" sz="1200" b="1" dirty="0"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92179" marR="46090" marT="46090" marB="4609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dirty="0">
                          <a:effectLst/>
                          <a:latin typeface="Gill Sans MT" panose="020B0502020104020203" pitchFamily="34" charset="0"/>
                        </a:rPr>
                        <a:t>720 PFLOPS</a:t>
                      </a:r>
                    </a:p>
                  </a:txBody>
                  <a:tcPr marL="92179" marR="46090" marT="46090" marB="4609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>
                          <a:effectLst/>
                          <a:latin typeface="Gill Sans MT" panose="020B0502020104020203" pitchFamily="34" charset="0"/>
                        </a:rPr>
                        <a:t>20 PFLOPS</a:t>
                      </a:r>
                    </a:p>
                  </a:txBody>
                  <a:tcPr marL="46090" marR="46090" marT="46090" marB="4609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3045732"/>
                  </a:ext>
                </a:extLst>
              </a:tr>
              <a:tr h="328158">
                <a:tc>
                  <a:txBody>
                    <a:bodyPr/>
                    <a:lstStyle/>
                    <a:p>
                      <a:pPr algn="l"/>
                      <a:r>
                        <a:rPr lang="en" sz="1200" b="1" dirty="0">
                          <a:effectLst/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INT8 Tensor Core</a:t>
                      </a:r>
                      <a:r>
                        <a:rPr lang="en" sz="1200" b="1" baseline="30000" dirty="0">
                          <a:effectLst/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2</a:t>
                      </a:r>
                      <a:endParaRPr lang="en" sz="1200" b="1" dirty="0"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92179" marR="46090" marT="46090" marB="4609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dirty="0">
                          <a:effectLst/>
                          <a:latin typeface="Gill Sans MT" panose="020B0502020104020203" pitchFamily="34" charset="0"/>
                        </a:rPr>
                        <a:t>720 POPS</a:t>
                      </a:r>
                    </a:p>
                  </a:txBody>
                  <a:tcPr marL="92179" marR="46090" marT="46090" marB="4609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>
                          <a:effectLst/>
                          <a:latin typeface="Gill Sans MT" panose="020B0502020104020203" pitchFamily="34" charset="0"/>
                        </a:rPr>
                        <a:t>20 POPS</a:t>
                      </a:r>
                    </a:p>
                  </a:txBody>
                  <a:tcPr marL="46090" marR="46090" marT="46090" marB="4609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0787437"/>
                  </a:ext>
                </a:extLst>
              </a:tr>
              <a:tr h="328158">
                <a:tc>
                  <a:txBody>
                    <a:bodyPr/>
                    <a:lstStyle/>
                    <a:p>
                      <a:pPr algn="l"/>
                      <a:r>
                        <a:rPr lang="en" sz="1200" b="1" dirty="0">
                          <a:effectLst/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FP16/BF16 Tensor Core</a:t>
                      </a:r>
                      <a:r>
                        <a:rPr lang="en" sz="1200" b="1" baseline="30000" dirty="0">
                          <a:effectLst/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2</a:t>
                      </a:r>
                      <a:endParaRPr lang="en" sz="1200" b="1" dirty="0"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92179" marR="46090" marT="46090" marB="4609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dirty="0">
                          <a:effectLst/>
                          <a:latin typeface="Gill Sans MT" panose="020B0502020104020203" pitchFamily="34" charset="0"/>
                        </a:rPr>
                        <a:t>360 PFLOPS</a:t>
                      </a:r>
                    </a:p>
                  </a:txBody>
                  <a:tcPr marL="92179" marR="46090" marT="46090" marB="4609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>
                          <a:effectLst/>
                          <a:latin typeface="Gill Sans MT" panose="020B0502020104020203" pitchFamily="34" charset="0"/>
                        </a:rPr>
                        <a:t>10 PFLOPS</a:t>
                      </a:r>
                    </a:p>
                  </a:txBody>
                  <a:tcPr marL="46090" marR="46090" marT="46090" marB="4609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846639"/>
                  </a:ext>
                </a:extLst>
              </a:tr>
              <a:tr h="328158">
                <a:tc>
                  <a:txBody>
                    <a:bodyPr/>
                    <a:lstStyle/>
                    <a:p>
                      <a:pPr algn="l"/>
                      <a:r>
                        <a:rPr lang="en" sz="1200" b="1" dirty="0">
                          <a:effectLst/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TF32 Tensor Core</a:t>
                      </a:r>
                    </a:p>
                  </a:txBody>
                  <a:tcPr marL="92179" marR="46090" marT="46090" marB="4609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dirty="0">
                          <a:effectLst/>
                          <a:latin typeface="Gill Sans MT" panose="020B0502020104020203" pitchFamily="34" charset="0"/>
                        </a:rPr>
                        <a:t>180 PFLOPS</a:t>
                      </a:r>
                    </a:p>
                  </a:txBody>
                  <a:tcPr marL="92179" marR="46090" marT="46090" marB="4609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>
                          <a:effectLst/>
                          <a:latin typeface="Gill Sans MT" panose="020B0502020104020203" pitchFamily="34" charset="0"/>
                        </a:rPr>
                        <a:t>5 PFLOPS</a:t>
                      </a:r>
                    </a:p>
                  </a:txBody>
                  <a:tcPr marL="46090" marR="46090" marT="46090" marB="4609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5839768"/>
                  </a:ext>
                </a:extLst>
              </a:tr>
              <a:tr h="210169">
                <a:tc>
                  <a:txBody>
                    <a:bodyPr/>
                    <a:lstStyle/>
                    <a:p>
                      <a:pPr algn="l"/>
                      <a:r>
                        <a:rPr lang="en" sz="1200" b="1" dirty="0">
                          <a:effectLst/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FP32</a:t>
                      </a:r>
                    </a:p>
                  </a:txBody>
                  <a:tcPr marL="92179" marR="46090" marT="46090" marB="4609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dirty="0">
                          <a:effectLst/>
                          <a:latin typeface="Gill Sans MT" panose="020B0502020104020203" pitchFamily="34" charset="0"/>
                        </a:rPr>
                        <a:t>6,480 TFLOPS</a:t>
                      </a:r>
                    </a:p>
                  </a:txBody>
                  <a:tcPr marL="92179" marR="46090" marT="46090" marB="4609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>
                          <a:effectLst/>
                          <a:latin typeface="Gill Sans MT" panose="020B0502020104020203" pitchFamily="34" charset="0"/>
                        </a:rPr>
                        <a:t>180 TFLOPS</a:t>
                      </a:r>
                    </a:p>
                  </a:txBody>
                  <a:tcPr marL="46090" marR="46090" marT="46090" marB="4609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166929"/>
                  </a:ext>
                </a:extLst>
              </a:tr>
              <a:tr h="210169">
                <a:tc>
                  <a:txBody>
                    <a:bodyPr/>
                    <a:lstStyle/>
                    <a:p>
                      <a:pPr algn="l"/>
                      <a:r>
                        <a:rPr lang="en" sz="1200" b="1" dirty="0">
                          <a:effectLst/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FP64</a:t>
                      </a:r>
                    </a:p>
                  </a:txBody>
                  <a:tcPr marL="92179" marR="46090" marT="46090" marB="4609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dirty="0">
                          <a:effectLst/>
                          <a:latin typeface="Gill Sans MT" panose="020B0502020104020203" pitchFamily="34" charset="0"/>
                        </a:rPr>
                        <a:t>3,240 TFLOPS</a:t>
                      </a:r>
                    </a:p>
                  </a:txBody>
                  <a:tcPr marL="92179" marR="46090" marT="46090" marB="4609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dirty="0">
                          <a:effectLst/>
                          <a:latin typeface="Gill Sans MT" panose="020B0502020104020203" pitchFamily="34" charset="0"/>
                        </a:rPr>
                        <a:t>90 TFLOPS</a:t>
                      </a:r>
                    </a:p>
                  </a:txBody>
                  <a:tcPr marL="46090" marR="46090" marT="46090" marB="4609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0071448"/>
                  </a:ext>
                </a:extLst>
              </a:tr>
              <a:tr h="328158">
                <a:tc>
                  <a:txBody>
                    <a:bodyPr/>
                    <a:lstStyle/>
                    <a:p>
                      <a:pPr algn="l"/>
                      <a:r>
                        <a:rPr lang="en" sz="1200" b="1" dirty="0">
                          <a:effectLst/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FP64 Tensor Core</a:t>
                      </a:r>
                    </a:p>
                  </a:txBody>
                  <a:tcPr marL="92179" marR="46090" marT="46090" marB="4609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dirty="0">
                          <a:effectLst/>
                          <a:latin typeface="Gill Sans MT" panose="020B0502020104020203" pitchFamily="34" charset="0"/>
                        </a:rPr>
                        <a:t>3,240 TFLOPS</a:t>
                      </a:r>
                    </a:p>
                  </a:txBody>
                  <a:tcPr marL="92179" marR="46090" marT="46090" marB="4609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dirty="0">
                          <a:effectLst/>
                          <a:latin typeface="Gill Sans MT" panose="020B0502020104020203" pitchFamily="34" charset="0"/>
                        </a:rPr>
                        <a:t>90 TFLOPS</a:t>
                      </a:r>
                    </a:p>
                  </a:txBody>
                  <a:tcPr marL="46090" marR="46090" marT="46090" marB="4609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9216878"/>
                  </a:ext>
                </a:extLst>
              </a:tr>
              <a:tr h="446148">
                <a:tc>
                  <a:txBody>
                    <a:bodyPr/>
                    <a:lstStyle/>
                    <a:p>
                      <a:pPr algn="l"/>
                      <a:r>
                        <a:rPr lang="en" sz="1200" b="1" dirty="0">
                          <a:effectLst/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GPU Memory | Bandwidth</a:t>
                      </a:r>
                    </a:p>
                  </a:txBody>
                  <a:tcPr marL="92179" marR="46090" marT="46090" marB="4609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>
                          <a:effectLst/>
                          <a:latin typeface="Gill Sans MT" panose="020B0502020104020203" pitchFamily="34" charset="0"/>
                        </a:rPr>
                        <a:t>Up to 13.5 TB HBM3e | 576 TB/s</a:t>
                      </a:r>
                    </a:p>
                  </a:txBody>
                  <a:tcPr marL="92179" marR="46090" marT="46090" marB="4609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dirty="0">
                          <a:effectLst/>
                          <a:latin typeface="Gill Sans MT" panose="020B0502020104020203" pitchFamily="34" charset="0"/>
                        </a:rPr>
                        <a:t>Up to 384 GB HBM3e | 16 TB/s</a:t>
                      </a:r>
                    </a:p>
                  </a:txBody>
                  <a:tcPr marL="46090" marR="46090" marT="46090" marB="4609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1197305"/>
                  </a:ext>
                </a:extLst>
              </a:tr>
              <a:tr h="328158">
                <a:tc>
                  <a:txBody>
                    <a:bodyPr/>
                    <a:lstStyle/>
                    <a:p>
                      <a:pPr algn="l"/>
                      <a:r>
                        <a:rPr lang="en" sz="1200" b="1" dirty="0">
                          <a:effectLst/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NVLink Bandwidth</a:t>
                      </a:r>
                    </a:p>
                  </a:txBody>
                  <a:tcPr marL="92179" marR="46090" marT="46090" marB="4609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>
                          <a:effectLst/>
                          <a:latin typeface="Gill Sans MT" panose="020B0502020104020203" pitchFamily="34" charset="0"/>
                        </a:rPr>
                        <a:t>130TB/s</a:t>
                      </a:r>
                    </a:p>
                  </a:txBody>
                  <a:tcPr marL="92179" marR="46090" marT="46090" marB="4609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dirty="0">
                          <a:effectLst/>
                          <a:latin typeface="Gill Sans MT" panose="020B0502020104020203" pitchFamily="34" charset="0"/>
                        </a:rPr>
                        <a:t>3.6TB/s</a:t>
                      </a:r>
                    </a:p>
                  </a:txBody>
                  <a:tcPr marL="46090" marR="46090" marT="46090" marB="4609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6217361"/>
                  </a:ext>
                </a:extLst>
              </a:tr>
              <a:tr h="446148">
                <a:tc>
                  <a:txBody>
                    <a:bodyPr/>
                    <a:lstStyle/>
                    <a:p>
                      <a:pPr algn="l"/>
                      <a:r>
                        <a:rPr lang="en" sz="1200" b="1" dirty="0">
                          <a:effectLst/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CPU Core Count</a:t>
                      </a:r>
                    </a:p>
                  </a:txBody>
                  <a:tcPr marL="92179" marR="46090" marT="46090" marB="4609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>
                          <a:effectLst/>
                          <a:latin typeface="Gill Sans MT" panose="020B0502020104020203" pitchFamily="34" charset="0"/>
                        </a:rPr>
                        <a:t>2,592 Arm® Neoverse V2 cores</a:t>
                      </a:r>
                    </a:p>
                  </a:txBody>
                  <a:tcPr marL="92179" marR="46090" marT="46090" marB="4609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dirty="0">
                          <a:effectLst/>
                          <a:latin typeface="Gill Sans MT" panose="020B0502020104020203" pitchFamily="34" charset="0"/>
                        </a:rPr>
                        <a:t>72 Arm Neoverse V2 cores</a:t>
                      </a:r>
                    </a:p>
                  </a:txBody>
                  <a:tcPr marL="46090" marR="46090" marT="46090" marB="4609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3920362"/>
                  </a:ext>
                </a:extLst>
              </a:tr>
              <a:tr h="446148">
                <a:tc>
                  <a:txBody>
                    <a:bodyPr/>
                    <a:lstStyle/>
                    <a:p>
                      <a:pPr algn="l"/>
                      <a:r>
                        <a:rPr lang="en" sz="1200" b="1" dirty="0">
                          <a:effectLst/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CPU Memory | Bandwidth</a:t>
                      </a:r>
                    </a:p>
                  </a:txBody>
                  <a:tcPr marL="92179" marR="46090" marT="46090" marB="4609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>
                          <a:effectLst/>
                          <a:latin typeface="Gill Sans MT" panose="020B0502020104020203" pitchFamily="34" charset="0"/>
                        </a:rPr>
                        <a:t>Up to 17 TB LPDDR5X | Up to 18.4 TB/s</a:t>
                      </a:r>
                    </a:p>
                  </a:txBody>
                  <a:tcPr marL="92179" marR="46090" marT="46090" marB="4609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dirty="0">
                          <a:effectLst/>
                          <a:latin typeface="Gill Sans MT" panose="020B0502020104020203" pitchFamily="34" charset="0"/>
                        </a:rPr>
                        <a:t>Up to 480GB LPDDR5X | Up to 512 GB/s</a:t>
                      </a:r>
                    </a:p>
                  </a:txBody>
                  <a:tcPr marL="46090" marR="46090" marT="46090" marB="4609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616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049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92072B3-E39D-3D43-A97E-192DC0ADB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GB200 </a:t>
            </a:r>
            <a:r>
              <a:rPr lang="zh-CN" altLang="en-US" dirty="0"/>
              <a:t> </a:t>
            </a:r>
            <a:r>
              <a:rPr lang="en" altLang="zh-CN" dirty="0"/>
              <a:t>NVL72</a:t>
            </a:r>
            <a:r>
              <a:rPr lang="zh-CN" altLang="en-US" dirty="0"/>
              <a:t> 互联拓扑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07CE875-D8B2-B670-B0A2-56EFEFB369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每个 </a:t>
            </a:r>
            <a:r>
              <a:rPr lang="en" altLang="zh-CN" dirty="0"/>
              <a:t>B200</a:t>
            </a:r>
            <a:r>
              <a:rPr lang="zh-CN" altLang="en-US" dirty="0"/>
              <a:t> 有 </a:t>
            </a:r>
            <a:r>
              <a:rPr lang="en-US" altLang="zh-CN" dirty="0"/>
              <a:t>18</a:t>
            </a:r>
            <a:r>
              <a:rPr lang="zh-CN" altLang="en-US" dirty="0"/>
              <a:t> 个 </a:t>
            </a:r>
            <a:r>
              <a:rPr lang="en" altLang="zh-CN" dirty="0"/>
              <a:t>NVLINK Port</a:t>
            </a:r>
            <a:r>
              <a:rPr lang="zh-CN" altLang="en" dirty="0"/>
              <a:t>，</a:t>
            </a:r>
            <a:r>
              <a:rPr lang="en" altLang="zh-CN" dirty="0"/>
              <a:t>9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" altLang="zh-CN" dirty="0"/>
              <a:t>Switch Tray</a:t>
            </a:r>
            <a:r>
              <a:rPr lang="zh-CN" altLang="en-US" dirty="0"/>
              <a:t> 共计 </a:t>
            </a:r>
            <a:r>
              <a:rPr lang="en-US" altLang="zh-CN" dirty="0"/>
              <a:t>18</a:t>
            </a:r>
            <a:r>
              <a:rPr lang="zh-CN" altLang="en-US" dirty="0"/>
              <a:t> 颗 </a:t>
            </a:r>
            <a:r>
              <a:rPr lang="en" altLang="zh-CN" dirty="0"/>
              <a:t>NVLINK Switch </a:t>
            </a:r>
            <a:r>
              <a:rPr lang="zh-CN" altLang="en-US" dirty="0"/>
              <a:t>芯片，每个 </a:t>
            </a:r>
            <a:r>
              <a:rPr lang="en" altLang="zh-CN" dirty="0"/>
              <a:t>B200</a:t>
            </a:r>
            <a:r>
              <a:rPr lang="zh-CN" altLang="en-US" dirty="0"/>
              <a:t> 的 </a:t>
            </a:r>
            <a:r>
              <a:rPr lang="en" altLang="zh-CN" dirty="0"/>
              <a:t>Port</a:t>
            </a:r>
            <a:r>
              <a:rPr lang="zh-CN" altLang="en-US" dirty="0"/>
              <a:t> 连接一个 </a:t>
            </a:r>
            <a:r>
              <a:rPr lang="en" altLang="zh-CN" dirty="0"/>
              <a:t>NVSwitch</a:t>
            </a:r>
            <a:r>
              <a:rPr lang="zh-CN" altLang="en-US" dirty="0"/>
              <a:t> 芯片，</a:t>
            </a:r>
            <a:r>
              <a:rPr lang="en-US" altLang="zh-CN" dirty="0"/>
              <a:t>Switch</a:t>
            </a:r>
            <a:r>
              <a:rPr lang="zh-CN" altLang="en-US" dirty="0"/>
              <a:t> </a:t>
            </a:r>
            <a:r>
              <a:rPr lang="en-US" altLang="zh-CN" dirty="0"/>
              <a:t>Tray</a:t>
            </a:r>
            <a:r>
              <a:rPr lang="zh-CN" altLang="en-US" dirty="0"/>
              <a:t> 上单 </a:t>
            </a:r>
            <a:r>
              <a:rPr lang="en" altLang="zh-CN" dirty="0"/>
              <a:t>NVSwitch</a:t>
            </a:r>
            <a:r>
              <a:rPr lang="zh-CN" altLang="en-US" dirty="0"/>
              <a:t> 有 </a:t>
            </a:r>
            <a:r>
              <a:rPr lang="en-US" altLang="zh-CN" dirty="0"/>
              <a:t>72</a:t>
            </a:r>
            <a:r>
              <a:rPr lang="zh-CN" altLang="en-US" dirty="0"/>
              <a:t> 个 </a:t>
            </a:r>
            <a:r>
              <a:rPr lang="en" altLang="zh-CN" dirty="0"/>
              <a:t>Port</a:t>
            </a:r>
            <a:r>
              <a:rPr lang="zh-CN" altLang="en" dirty="0"/>
              <a:t>，</a:t>
            </a:r>
            <a:r>
              <a:rPr lang="zh-CN" altLang="en-US" dirty="0"/>
              <a:t>刚好构成 </a:t>
            </a:r>
            <a:r>
              <a:rPr lang="en" altLang="zh-CN" dirty="0"/>
              <a:t>NVL72</a:t>
            </a:r>
            <a:r>
              <a:rPr lang="zh-CN" altLang="en" dirty="0"/>
              <a:t>，</a:t>
            </a:r>
            <a:r>
              <a:rPr lang="zh-CN" altLang="en-US" dirty="0"/>
              <a:t>把 </a:t>
            </a:r>
            <a:r>
              <a:rPr lang="en-US" altLang="zh-CN" dirty="0"/>
              <a:t>72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" altLang="zh-CN" dirty="0"/>
              <a:t>B200</a:t>
            </a:r>
            <a:r>
              <a:rPr lang="zh-CN" altLang="en-US" dirty="0"/>
              <a:t> 芯片全部连接起来。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8E8C564-3D2C-DF9B-B0FA-06DA3E088A82}"/>
              </a:ext>
            </a:extLst>
          </p:cNvPr>
          <p:cNvGrpSpPr/>
          <p:nvPr/>
        </p:nvGrpSpPr>
        <p:grpSpPr>
          <a:xfrm>
            <a:off x="1098086" y="2917682"/>
            <a:ext cx="9580426" cy="3437398"/>
            <a:chOff x="1465946" y="3049210"/>
            <a:chExt cx="8970826" cy="317342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00E2B4A-BE96-2A73-DA7F-1DE831AB5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5946" y="3049210"/>
              <a:ext cx="8970826" cy="3173429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D92738A-9678-119E-CF31-4B6AC0DA2C59}"/>
                </a:ext>
              </a:extLst>
            </p:cNvPr>
            <p:cNvSpPr txBox="1"/>
            <p:nvPr/>
          </p:nvSpPr>
          <p:spPr>
            <a:xfrm>
              <a:off x="5599290" y="3228945"/>
              <a:ext cx="7041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dirty="0">
                  <a:latin typeface="+mj-ea"/>
                  <a:ea typeface="+mj-ea"/>
                </a:rPr>
                <a:t>…</a:t>
              </a:r>
              <a:endParaRPr kumimoji="1" lang="zh-CN" altLang="en-US" sz="2000" dirty="0">
                <a:latin typeface="+mj-ea"/>
                <a:ea typeface="+mj-ea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8E40EBE-816E-D48B-212E-9B500DF16ABB}"/>
                </a:ext>
              </a:extLst>
            </p:cNvPr>
            <p:cNvSpPr txBox="1"/>
            <p:nvPr/>
          </p:nvSpPr>
          <p:spPr>
            <a:xfrm>
              <a:off x="7093191" y="5497830"/>
              <a:ext cx="7041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dirty="0">
                  <a:latin typeface="+mj-ea"/>
                  <a:ea typeface="+mj-ea"/>
                </a:rPr>
                <a:t>…</a:t>
              </a:r>
              <a:endParaRPr kumimoji="1" lang="zh-CN" altLang="en-US" sz="2000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9884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C8A609F-1DC5-ECDB-FC33-A34CBBAC7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CEA3DA5-B722-92C2-BF08-A109B48B7C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000" dirty="0"/>
              <a:t>在 </a:t>
            </a:r>
            <a:r>
              <a:rPr lang="en" altLang="zh-CN" sz="2000" dirty="0"/>
              <a:t>NVL72</a:t>
            </a:r>
            <a:r>
              <a:rPr lang="zh-CN" altLang="en-US" sz="2000" dirty="0"/>
              <a:t> 机柜中，所有 </a:t>
            </a:r>
            <a:r>
              <a:rPr lang="en-US" altLang="zh-CN" sz="2000" dirty="0"/>
              <a:t>NVSwitch</a:t>
            </a:r>
            <a:r>
              <a:rPr lang="zh-CN" altLang="en-US" sz="2000" dirty="0"/>
              <a:t> 交换机已经没有额外接口互联构成更大规模的两层交换集群。那么 </a:t>
            </a:r>
            <a:r>
              <a:rPr lang="en" altLang="zh-CN" sz="2000" dirty="0"/>
              <a:t>NVL576</a:t>
            </a:r>
            <a:r>
              <a:rPr lang="zh-CN" altLang="en-US" sz="2000" dirty="0"/>
              <a:t>（</a:t>
            </a:r>
            <a:r>
              <a:rPr lang="en-US" altLang="zh-CN" sz="2000" dirty="0"/>
              <a:t>72</a:t>
            </a:r>
            <a:r>
              <a:rPr lang="zh-CN" altLang="en-US" sz="2000" dirty="0"/>
              <a:t> </a:t>
            </a:r>
            <a:r>
              <a:rPr lang="en-US" altLang="zh-CN" sz="2000" dirty="0"/>
              <a:t>x</a:t>
            </a:r>
            <a:r>
              <a:rPr lang="zh-CN" altLang="en-US" sz="2000" dirty="0"/>
              <a:t> </a:t>
            </a:r>
            <a:r>
              <a:rPr lang="en-US" altLang="zh-CN" sz="2000" dirty="0"/>
              <a:t>8</a:t>
            </a:r>
            <a:r>
              <a:rPr lang="zh-CN" altLang="en-US" sz="2000" dirty="0"/>
              <a:t>）是怎么把 </a:t>
            </a:r>
            <a:r>
              <a:rPr lang="en-US" altLang="zh-CN" sz="2000" dirty="0"/>
              <a:t>8</a:t>
            </a:r>
            <a:r>
              <a:rPr lang="zh-CN" altLang="en-US" sz="2000" dirty="0"/>
              <a:t> 个 </a:t>
            </a:r>
            <a:r>
              <a:rPr lang="en" altLang="zh-CN" sz="2000" dirty="0"/>
              <a:t>NVL72</a:t>
            </a:r>
            <a:r>
              <a:rPr lang="zh-CN" altLang="en-US" sz="2000" dirty="0"/>
              <a:t> 链接起来的吗？</a:t>
            </a:r>
          </a:p>
        </p:txBody>
      </p:sp>
    </p:spTree>
    <p:extLst>
      <p:ext uri="{BB962C8B-B14F-4D97-AF65-F5344CB8AC3E}">
        <p14:creationId xmlns:p14="http://schemas.microsoft.com/office/powerpoint/2010/main" val="2258729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298F18F-72A6-969B-CD68-C0F7A0D8A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GB200 SuperPod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B40134D-9F2A-6C38-B3FA-49FAA99F2C5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>
              <a:spcBef>
                <a:spcPts val="1000"/>
              </a:spcBef>
              <a:spcAft>
                <a:spcPts val="0"/>
              </a:spcAft>
            </a:pPr>
            <a:r>
              <a:rPr lang="en-US" altLang="zh-CN" dirty="0">
                <a:highlight>
                  <a:srgbClr val="FFFF00"/>
                </a:highlight>
              </a:rPr>
              <a:t>Q</a:t>
            </a:r>
            <a:r>
              <a:rPr lang="zh-CN" altLang="en-US" dirty="0">
                <a:highlight>
                  <a:srgbClr val="FFFF00"/>
                </a:highlight>
              </a:rPr>
              <a:t>：</a:t>
            </a:r>
            <a:r>
              <a:rPr lang="zh-CN" altLang="en-US" dirty="0"/>
              <a:t>通过 </a:t>
            </a:r>
            <a:r>
              <a:rPr lang="en" altLang="zh-CN" dirty="0"/>
              <a:t>Scale-Out RDMA</a:t>
            </a:r>
            <a:r>
              <a:rPr lang="zh-CN" altLang="en-US" dirty="0"/>
              <a:t> 网络互联，而并不是通过 </a:t>
            </a:r>
            <a:r>
              <a:rPr lang="en" altLang="zh-CN" dirty="0"/>
              <a:t>Scale-Up</a:t>
            </a:r>
            <a:r>
              <a:rPr lang="zh-CN" altLang="en-US" dirty="0"/>
              <a:t>  </a:t>
            </a:r>
            <a:r>
              <a:rPr lang="en" altLang="zh-CN" dirty="0"/>
              <a:t>NVLINK</a:t>
            </a:r>
            <a:r>
              <a:rPr lang="zh-CN" altLang="en-US" dirty="0"/>
              <a:t> 网络互联</a:t>
            </a:r>
            <a:endParaRPr lang="en-US" altLang="zh-CN" dirty="0"/>
          </a:p>
          <a:p>
            <a:pPr algn="just" rtl="0">
              <a:spcBef>
                <a:spcPts val="1000"/>
              </a:spcBef>
              <a:spcAft>
                <a:spcPts val="0"/>
              </a:spcAft>
            </a:pPr>
            <a:endParaRPr lang="en-US" altLang="zh-CN" dirty="0"/>
          </a:p>
          <a:p>
            <a:pPr algn="just" rtl="0">
              <a:spcBef>
                <a:spcPts val="1000"/>
              </a:spcBef>
              <a:spcAft>
                <a:spcPts val="0"/>
              </a:spcAft>
            </a:pPr>
            <a:r>
              <a:rPr lang="zh-CN" altLang="en-US" dirty="0"/>
              <a:t>由 </a:t>
            </a:r>
            <a:r>
              <a:rPr lang="en-US" altLang="zh-CN" dirty="0"/>
              <a:t>8 </a:t>
            </a:r>
            <a:r>
              <a:rPr lang="zh-CN" altLang="en-US" dirty="0"/>
              <a:t>个 </a:t>
            </a:r>
            <a:r>
              <a:rPr lang="en" altLang="zh-CN" dirty="0"/>
              <a:t>NVL72 </a:t>
            </a:r>
            <a:r>
              <a:rPr lang="zh-CN" altLang="en-US" dirty="0"/>
              <a:t>组成，共 </a:t>
            </a:r>
            <a:r>
              <a:rPr lang="en-US" altLang="zh-CN" dirty="0"/>
              <a:t>576 </a:t>
            </a:r>
            <a:r>
              <a:rPr lang="zh-CN" altLang="en-US" dirty="0"/>
              <a:t>个 </a:t>
            </a:r>
            <a:r>
              <a:rPr lang="en" altLang="zh-CN" dirty="0"/>
              <a:t>Blackwell GPU</a:t>
            </a:r>
            <a:r>
              <a:rPr lang="zh-CN" altLang="en" dirty="0"/>
              <a:t>，</a:t>
            </a:r>
            <a:r>
              <a:rPr lang="zh-CN" altLang="en-US" dirty="0"/>
              <a:t>要实现其全互联，和上一代 </a:t>
            </a:r>
            <a:r>
              <a:rPr lang="en-US" altLang="zh-CN" dirty="0"/>
              <a:t>256 </a:t>
            </a:r>
            <a:r>
              <a:rPr lang="zh-CN" altLang="en-US" dirty="0"/>
              <a:t>个 </a:t>
            </a:r>
            <a:r>
              <a:rPr lang="en" altLang="zh-CN" dirty="0"/>
              <a:t>GH200 </a:t>
            </a:r>
            <a:r>
              <a:rPr lang="zh-CN" altLang="en-US" dirty="0"/>
              <a:t>全互联类似两级 </a:t>
            </a:r>
            <a:r>
              <a:rPr lang="en" altLang="zh-CN" dirty="0"/>
              <a:t>NVSwitch Tray</a:t>
            </a:r>
            <a:r>
              <a:rPr lang="zh-CN" altLang="en" dirty="0"/>
              <a:t>：</a:t>
            </a:r>
            <a:endParaRPr lang="en" altLang="zh-CN" dirty="0"/>
          </a:p>
          <a:p>
            <a:pPr lvl="1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L1</a:t>
            </a:r>
            <a:r>
              <a:rPr lang="zh-CN" altLang="en-US" dirty="0"/>
              <a:t> </a:t>
            </a:r>
            <a:r>
              <a:rPr lang="en" altLang="zh-CN" dirty="0"/>
              <a:t>NVSwitch Tray </a:t>
            </a:r>
            <a:r>
              <a:rPr lang="zh-CN" altLang="en-US" dirty="0"/>
              <a:t>一半 </a:t>
            </a:r>
            <a:r>
              <a:rPr lang="en" altLang="zh-CN" dirty="0"/>
              <a:t>Port </a:t>
            </a:r>
            <a:r>
              <a:rPr lang="zh-CN" altLang="en-US" dirty="0"/>
              <a:t>连接 </a:t>
            </a:r>
            <a:r>
              <a:rPr lang="en-US" altLang="zh-CN" dirty="0"/>
              <a:t>576 </a:t>
            </a:r>
            <a:r>
              <a:rPr lang="zh-CN" altLang="en-US" dirty="0"/>
              <a:t>个 </a:t>
            </a:r>
            <a:r>
              <a:rPr lang="en" altLang="zh-CN" dirty="0"/>
              <a:t>Blackwell GPU</a:t>
            </a:r>
            <a:r>
              <a:rPr lang="zh-CN" altLang="en" dirty="0"/>
              <a:t>，</a:t>
            </a:r>
            <a:r>
              <a:rPr lang="zh-CN" altLang="en-US" dirty="0"/>
              <a:t>需要 </a:t>
            </a:r>
            <a:r>
              <a:rPr lang="en-US" altLang="zh-CN" dirty="0"/>
              <a:t>576x18/(144/2)=144 </a:t>
            </a:r>
            <a:r>
              <a:rPr lang="zh-CN" altLang="en-US" dirty="0"/>
              <a:t>个 </a:t>
            </a:r>
            <a:r>
              <a:rPr lang="en" altLang="zh-CN" dirty="0"/>
              <a:t>NVSwitch Tray</a:t>
            </a:r>
            <a:r>
              <a:rPr lang="zh-CN" altLang="en" dirty="0"/>
              <a:t>（</a:t>
            </a:r>
            <a:r>
              <a:rPr lang="zh-CN" altLang="en-US" dirty="0"/>
              <a:t>剩余 </a:t>
            </a:r>
            <a:r>
              <a:rPr lang="en-US" altLang="zh-CN" dirty="0"/>
              <a:t>144 * 72 </a:t>
            </a:r>
            <a:r>
              <a:rPr lang="zh-CN" altLang="en-US" dirty="0"/>
              <a:t>个 </a:t>
            </a:r>
            <a:r>
              <a:rPr lang="en" altLang="zh-CN" dirty="0"/>
              <a:t>Port</a:t>
            </a:r>
            <a:r>
              <a:rPr lang="zh-CN" altLang="en" dirty="0"/>
              <a:t>）。</a:t>
            </a:r>
          </a:p>
          <a:p>
            <a:pPr lvl="1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L2</a:t>
            </a:r>
            <a:r>
              <a:rPr lang="zh-CN" altLang="en-US" dirty="0"/>
              <a:t> </a:t>
            </a:r>
            <a:r>
              <a:rPr lang="en" altLang="zh-CN" dirty="0"/>
              <a:t>NVSwitch Tray</a:t>
            </a:r>
            <a:r>
              <a:rPr lang="zh-CN" altLang="en-US" dirty="0"/>
              <a:t> </a:t>
            </a:r>
            <a:r>
              <a:rPr lang="en" altLang="zh-CN" dirty="0"/>
              <a:t>Port </a:t>
            </a:r>
            <a:r>
              <a:rPr lang="zh-CN" altLang="en-US" dirty="0"/>
              <a:t>全部与 </a:t>
            </a:r>
            <a:r>
              <a:rPr lang="en-US" altLang="zh-CN" dirty="0"/>
              <a:t>L1</a:t>
            </a:r>
            <a:r>
              <a:rPr lang="zh-CN" altLang="en-US" dirty="0"/>
              <a:t> </a:t>
            </a:r>
            <a:r>
              <a:rPr lang="en" altLang="zh-CN" dirty="0"/>
              <a:t>NVSwitch</a:t>
            </a:r>
            <a:r>
              <a:rPr lang="zh-CN" altLang="en-US" dirty="0"/>
              <a:t> 剩余 </a:t>
            </a:r>
            <a:r>
              <a:rPr lang="en" altLang="zh-CN" dirty="0"/>
              <a:t>Port </a:t>
            </a:r>
            <a:r>
              <a:rPr lang="zh-CN" altLang="en-US" dirty="0"/>
              <a:t>连接，需要 </a:t>
            </a:r>
            <a:r>
              <a:rPr lang="en-US" altLang="zh-CN" dirty="0"/>
              <a:t>144x72/144=72 </a:t>
            </a:r>
            <a:r>
              <a:rPr lang="zh-CN" altLang="en-US" dirty="0"/>
              <a:t>个 </a:t>
            </a:r>
            <a:r>
              <a:rPr lang="en" altLang="zh-CN" dirty="0"/>
              <a:t>NVSwitch Tray</a:t>
            </a:r>
            <a:r>
              <a:rPr lang="zh-CN" altLang="en" dirty="0"/>
              <a:t>。</a:t>
            </a:r>
            <a:r>
              <a:rPr lang="en-US" altLang="zh-CN" dirty="0"/>
              <a:t>L2</a:t>
            </a:r>
            <a:r>
              <a:rPr lang="zh-CN" altLang="en-US" dirty="0"/>
              <a:t> 每一个 </a:t>
            </a:r>
            <a:r>
              <a:rPr lang="en" altLang="zh-CN" dirty="0"/>
              <a:t>NVSwitch Tray </a:t>
            </a:r>
            <a:r>
              <a:rPr lang="zh-CN" altLang="en-US" dirty="0"/>
              <a:t>都与 </a:t>
            </a:r>
            <a:r>
              <a:rPr lang="en-US" altLang="zh-CN" dirty="0"/>
              <a:t>L1</a:t>
            </a:r>
            <a:r>
              <a:rPr lang="zh-CN" altLang="en-US" dirty="0"/>
              <a:t> 所有 </a:t>
            </a:r>
            <a:r>
              <a:rPr lang="en" altLang="zh-CN" dirty="0"/>
              <a:t>NVSwitch Tray </a:t>
            </a:r>
            <a:r>
              <a:rPr lang="zh-CN" altLang="en-US" dirty="0"/>
              <a:t>连接。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1537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C382BA4-9F68-8BAC-37F4-4D044ED9E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GB200 SuperPod</a:t>
            </a:r>
            <a:endParaRPr lang="zh-CN" altLang="en-US" dirty="0"/>
          </a:p>
        </p:txBody>
      </p:sp>
      <p:pic>
        <p:nvPicPr>
          <p:cNvPr id="7" name="Picture 2" descr="可能是包含下列内容的图片：文字">
            <a:extLst>
              <a:ext uri="{FF2B5EF4-FFF2-40B4-BE49-F238E27FC236}">
                <a16:creationId xmlns:a16="http://schemas.microsoft.com/office/drawing/2014/main" id="{86800901-D2CB-EEEB-580E-643213AD45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79" b="8445"/>
          <a:stretch/>
        </p:blipFill>
        <p:spPr bwMode="auto">
          <a:xfrm>
            <a:off x="623637" y="1196751"/>
            <a:ext cx="10963472" cy="550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0A6FF16-105E-212C-8C80-D45D5B1262B8}"/>
              </a:ext>
            </a:extLst>
          </p:cNvPr>
          <p:cNvSpPr txBox="1"/>
          <p:nvPr/>
        </p:nvSpPr>
        <p:spPr>
          <a:xfrm>
            <a:off x="1886607" y="2816037"/>
            <a:ext cx="30322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Futura Medium" panose="020B0602020204020303" pitchFamily="34" charset="-79"/>
              </a:rPr>
              <a:t>IB</a:t>
            </a:r>
            <a:r>
              <a:rPr lang="zh-CN" altLang="en-US" sz="24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Futura Medium" panose="020B0602020204020303" pitchFamily="34" charset="-79"/>
              </a:rPr>
              <a:t> 交换机</a:t>
            </a:r>
            <a:endParaRPr lang="en" altLang="zh-CN" sz="24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61E83C3-B787-B9BC-82A9-BBF9DF11D31F}"/>
              </a:ext>
            </a:extLst>
          </p:cNvPr>
          <p:cNvSpPr txBox="1"/>
          <p:nvPr/>
        </p:nvSpPr>
        <p:spPr>
          <a:xfrm>
            <a:off x="1886607" y="3947249"/>
            <a:ext cx="30322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Futura Medium" panose="020B0602020204020303" pitchFamily="34" charset="-79"/>
              </a:rPr>
              <a:t>FX8</a:t>
            </a:r>
            <a:r>
              <a:rPr lang="zh-CN" altLang="en-US" sz="24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Futura Medium" panose="020B0602020204020303" pitchFamily="34" charset="-79"/>
              </a:rPr>
              <a:t> 网卡</a:t>
            </a:r>
            <a:endParaRPr lang="en" altLang="zh-CN" sz="24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FED6833-4893-A41A-DB85-400A8264D185}"/>
              </a:ext>
            </a:extLst>
          </p:cNvPr>
          <p:cNvSpPr txBox="1"/>
          <p:nvPr/>
        </p:nvSpPr>
        <p:spPr>
          <a:xfrm>
            <a:off x="1886607" y="4957820"/>
            <a:ext cx="30322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Futura Medium" panose="020B0602020204020303" pitchFamily="34" charset="-79"/>
              </a:rPr>
              <a:t> GB200</a:t>
            </a:r>
            <a:r>
              <a:rPr lang="zh-CN" altLang="en-US" sz="24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Futura Medium" panose="020B0602020204020303" pitchFamily="34" charset="-79"/>
              </a:rPr>
              <a:t> 计算节点</a:t>
            </a:r>
            <a:endParaRPr lang="en" altLang="zh-CN" sz="24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3E41DA0-461E-284B-421D-E8DAA7372004}"/>
              </a:ext>
            </a:extLst>
          </p:cNvPr>
          <p:cNvSpPr txBox="1"/>
          <p:nvPr/>
        </p:nvSpPr>
        <p:spPr>
          <a:xfrm>
            <a:off x="7956330" y="4957819"/>
            <a:ext cx="37627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Futura Medium" panose="020B0602020204020303" pitchFamily="34" charset="-79"/>
              </a:rPr>
              <a:t>NVLink</a:t>
            </a:r>
            <a:r>
              <a:rPr lang="zh-CN" altLang="en-US" sz="24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Futura Medium" panose="020B0602020204020303" pitchFamily="34" charset="-79"/>
              </a:rPr>
              <a:t> </a:t>
            </a:r>
            <a:r>
              <a:rPr lang="en-US" altLang="zh-CN" sz="24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Futura Medium" panose="020B0602020204020303" pitchFamily="34" charset="-79"/>
              </a:rPr>
              <a:t>Switch</a:t>
            </a:r>
            <a:r>
              <a:rPr lang="zh-CN" altLang="en-US" sz="24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Futura Medium" panose="020B0602020204020303" pitchFamily="34" charset="-79"/>
              </a:rPr>
              <a:t> </a:t>
            </a:r>
            <a:r>
              <a:rPr lang="en-US" altLang="zh-CN" sz="24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Futura Medium" panose="020B0602020204020303" pitchFamily="34" charset="-79"/>
              </a:rPr>
              <a:t>Tray</a:t>
            </a:r>
            <a:r>
              <a:rPr lang="zh-CN" altLang="en-US" sz="24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Futura Medium" panose="020B0602020204020303" pitchFamily="34" charset="-79"/>
              </a:rPr>
              <a:t> </a:t>
            </a:r>
            <a:r>
              <a:rPr lang="en-US" altLang="zh-CN" sz="24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Futura Medium" panose="020B0602020204020303" pitchFamily="34" charset="-79"/>
              </a:rPr>
              <a:t>L1</a:t>
            </a:r>
            <a:endParaRPr lang="en" altLang="zh-CN" sz="24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43FFAF4-ECB9-9341-09E9-6F558FE4FFB1}"/>
              </a:ext>
            </a:extLst>
          </p:cNvPr>
          <p:cNvSpPr txBox="1"/>
          <p:nvPr/>
        </p:nvSpPr>
        <p:spPr>
          <a:xfrm>
            <a:off x="6342992" y="1402152"/>
            <a:ext cx="37627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Futura Medium" panose="020B0602020204020303" pitchFamily="34" charset="-79"/>
              </a:rPr>
              <a:t>NVLink</a:t>
            </a:r>
            <a:r>
              <a:rPr lang="zh-CN" altLang="en-US" sz="24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Futura Medium" panose="020B0602020204020303" pitchFamily="34" charset="-79"/>
              </a:rPr>
              <a:t> </a:t>
            </a:r>
            <a:r>
              <a:rPr lang="en-US" altLang="zh-CN" sz="24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Futura Medium" panose="020B0602020204020303" pitchFamily="34" charset="-79"/>
              </a:rPr>
              <a:t>Switch</a:t>
            </a:r>
            <a:r>
              <a:rPr lang="zh-CN" altLang="en-US" sz="24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Futura Medium" panose="020B0602020204020303" pitchFamily="34" charset="-79"/>
              </a:rPr>
              <a:t> </a:t>
            </a:r>
            <a:r>
              <a:rPr lang="en-US" altLang="zh-CN" sz="24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Futura Medium" panose="020B0602020204020303" pitchFamily="34" charset="-79"/>
              </a:rPr>
              <a:t>Tray</a:t>
            </a:r>
            <a:r>
              <a:rPr lang="zh-CN" altLang="en-US" sz="24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Futura Medium" panose="020B0602020204020303" pitchFamily="34" charset="-79"/>
              </a:rPr>
              <a:t> </a:t>
            </a:r>
            <a:r>
              <a:rPr lang="en-US" altLang="zh-CN" sz="24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Futura Medium" panose="020B0602020204020303" pitchFamily="34" charset="-79"/>
              </a:rPr>
              <a:t>L2</a:t>
            </a:r>
            <a:endParaRPr lang="en" altLang="zh-CN" sz="24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25662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B5096EE-CB71-519F-DD4B-6DE4DCE7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GB200 SuperPod</a:t>
            </a:r>
            <a:r>
              <a:rPr lang="zh-CN" altLang="en-US" dirty="0"/>
              <a:t> 互联拓扑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C6FF9A-88A3-C13C-9D55-6F80DD55EB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为以后扩展到</a:t>
            </a:r>
            <a:r>
              <a:rPr lang="en-US" altLang="zh-CN" dirty="0"/>
              <a:t>576</a:t>
            </a:r>
            <a:r>
              <a:rPr lang="zh-CN" altLang="en-US" dirty="0"/>
              <a:t>卡集群，每个交换机都提供</a:t>
            </a:r>
            <a:r>
              <a:rPr lang="en-US" altLang="zh-CN" dirty="0"/>
              <a:t>36</a:t>
            </a:r>
            <a:r>
              <a:rPr lang="zh-CN" altLang="en-US" dirty="0"/>
              <a:t>个对外互联的</a:t>
            </a:r>
            <a:r>
              <a:rPr lang="en" altLang="zh-CN" dirty="0"/>
              <a:t>Uplink</a:t>
            </a:r>
            <a:r>
              <a:rPr lang="zh-CN" altLang="en" dirty="0"/>
              <a:t>，</a:t>
            </a:r>
            <a:r>
              <a:rPr lang="zh-CN" altLang="en-US" dirty="0"/>
              <a:t>累计单个机柜有</a:t>
            </a:r>
            <a:r>
              <a:rPr lang="en-US" altLang="zh-CN" dirty="0"/>
              <a:t>36 * 2 * 9 =648</a:t>
            </a:r>
            <a:r>
              <a:rPr lang="zh-CN" altLang="en-US" dirty="0"/>
              <a:t>个上行端口，构成</a:t>
            </a:r>
            <a:r>
              <a:rPr lang="en" altLang="zh-CN" dirty="0"/>
              <a:t>NVL576</a:t>
            </a:r>
            <a:r>
              <a:rPr lang="zh-CN" altLang="en-US" dirty="0"/>
              <a:t>需要有</a:t>
            </a:r>
            <a:r>
              <a:rPr lang="en-US" altLang="zh-CN" dirty="0"/>
              <a:t>16</a:t>
            </a:r>
            <a:r>
              <a:rPr lang="zh-CN" altLang="en-US" dirty="0"/>
              <a:t>个机柜，则累计上行端口数为 </a:t>
            </a:r>
            <a:r>
              <a:rPr lang="en-US" altLang="zh-CN" dirty="0"/>
              <a:t>648 * 16 = 10,368</a:t>
            </a:r>
            <a:r>
              <a:rPr lang="zh-CN" altLang="en-US" dirty="0"/>
              <a:t>个，实际上可以由</a:t>
            </a:r>
            <a:r>
              <a:rPr lang="en-US" altLang="zh-CN" dirty="0"/>
              <a:t>9</a:t>
            </a:r>
            <a:r>
              <a:rPr lang="zh-CN" altLang="en-US" dirty="0"/>
              <a:t>个第二层交换平面构成，每个平面内又有</a:t>
            </a:r>
            <a:r>
              <a:rPr lang="en-US" altLang="zh-CN" dirty="0"/>
              <a:t>36</a:t>
            </a:r>
            <a:r>
              <a:rPr lang="zh-CN" altLang="en-US" dirty="0"/>
              <a:t>个子平面，由</a:t>
            </a:r>
            <a:r>
              <a:rPr lang="en-US" altLang="zh-CN" dirty="0"/>
              <a:t>18</a:t>
            </a:r>
            <a:r>
              <a:rPr lang="zh-CN" altLang="en-US" dirty="0"/>
              <a:t>个</a:t>
            </a:r>
            <a:r>
              <a:rPr lang="en" altLang="zh-CN" dirty="0"/>
              <a:t>Switch Tray</a:t>
            </a:r>
            <a:r>
              <a:rPr lang="zh-CN" altLang="en-US" dirty="0"/>
              <a:t>构成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B078B1-3F78-9758-8C1E-F1DB1DFD1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894" y="2995448"/>
            <a:ext cx="10086974" cy="330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4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7B28362C-A8A9-23F8-BE50-FBEE522C4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D5AA72B-9ADC-B1F3-8442-984672C45A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000" dirty="0"/>
              <a:t>从下一代大模型本身的算力需求来看，超节点已经成为 </a:t>
            </a:r>
            <a:r>
              <a:rPr lang="en-US" altLang="zh-CN" sz="2000" dirty="0"/>
              <a:t>H</a:t>
            </a:r>
            <a:r>
              <a:rPr lang="en" altLang="zh-CN" sz="2000" dirty="0" err="1"/>
              <a:t>igh</a:t>
            </a:r>
            <a:r>
              <a:rPr lang="en" altLang="zh-CN" sz="2000" dirty="0"/>
              <a:t> Bandwidth Domain</a:t>
            </a:r>
            <a:r>
              <a:rPr lang="zh-CN" altLang="en-US" sz="2000" dirty="0"/>
              <a:t>，当 </a:t>
            </a:r>
            <a:r>
              <a:rPr lang="en" altLang="zh-CN" sz="2000" dirty="0"/>
              <a:t>Scale-Up</a:t>
            </a:r>
            <a:r>
              <a:rPr lang="zh-CN" altLang="en-US" sz="2000" dirty="0"/>
              <a:t> 的</a:t>
            </a:r>
            <a:r>
              <a:rPr lang="en" altLang="zh-CN" sz="2000" dirty="0"/>
              <a:t>NVLink</a:t>
            </a:r>
            <a:r>
              <a:rPr lang="zh-CN" altLang="en-US" sz="2000" dirty="0"/>
              <a:t> 网络规模增大时，实际 </a:t>
            </a:r>
            <a:r>
              <a:rPr lang="en" altLang="zh-CN" sz="2000" dirty="0"/>
              <a:t>HBD</a:t>
            </a:r>
            <a:r>
              <a:rPr lang="zh-CN" altLang="en-US" sz="2000" dirty="0"/>
              <a:t> 之间互联 </a:t>
            </a:r>
            <a:r>
              <a:rPr lang="en" altLang="zh-CN" sz="2000" dirty="0"/>
              <a:t>RDMA</a:t>
            </a:r>
            <a:r>
              <a:rPr lang="zh-CN" altLang="en-US" sz="2000" dirty="0"/>
              <a:t> 带宽带来的性能收益在减小。所以 </a:t>
            </a:r>
            <a:r>
              <a:rPr lang="en" altLang="zh-CN" sz="2000" dirty="0"/>
              <a:t>SuperPod</a:t>
            </a:r>
            <a:r>
              <a:rPr lang="zh-CN" altLang="en-US" sz="2000" dirty="0"/>
              <a:t> 的需求量到底有多大？到底会不会</a:t>
            </a:r>
            <a:r>
              <a:rPr lang="zh-CN" altLang="en-US" sz="2000"/>
              <a:t>迎来思科时刻？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87832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3">
            <a:extLst>
              <a:ext uri="{FF2B5EF4-FFF2-40B4-BE49-F238E27FC236}">
                <a16:creationId xmlns:a16="http://schemas.microsoft.com/office/drawing/2014/main" id="{3DF67D41-A790-925A-E77D-35F1B37F53DF}"/>
              </a:ext>
            </a:extLst>
          </p:cNvPr>
          <p:cNvSpPr txBox="1">
            <a:spLocks/>
          </p:cNvSpPr>
          <p:nvPr/>
        </p:nvSpPr>
        <p:spPr>
          <a:xfrm>
            <a:off x="481757" y="1941816"/>
            <a:ext cx="11161240" cy="4068704"/>
          </a:xfrm>
          <a:prstGeom prst="rect">
            <a:avLst/>
          </a:prstGeom>
          <a:noFill/>
        </p:spPr>
        <p:txBody>
          <a:bodyPr anchor="ctr">
            <a:normAutofit fontScale="85000" lnSpcReduction="10000"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20000"/>
              </a:lnSpc>
              <a:spcBef>
                <a:spcPts val="1800"/>
              </a:spcBef>
              <a:spcAft>
                <a:spcPts val="600"/>
              </a:spcAft>
            </a:pPr>
            <a:r>
              <a:rPr lang="en" altLang="zh-CN" sz="11500" dirty="0">
                <a:latin typeface="Lexend" pitchFamily="2" charset="0"/>
              </a:rPr>
              <a:t>GH200</a:t>
            </a:r>
          </a:p>
          <a:p>
            <a:pPr rtl="0">
              <a:lnSpc>
                <a:spcPct val="120000"/>
              </a:lnSpc>
              <a:spcBef>
                <a:spcPts val="1800"/>
              </a:spcBef>
              <a:spcAft>
                <a:spcPts val="600"/>
              </a:spcAft>
            </a:pPr>
            <a:r>
              <a:rPr lang="en" altLang="zh-CN" sz="11500" dirty="0">
                <a:latin typeface="Lexend" pitchFamily="2" charset="0"/>
              </a:rPr>
              <a:t>NVL32&amp;SuperPod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9B7EE8-7E31-0E6B-AA30-C7AF446E9879}"/>
              </a:ext>
            </a:extLst>
          </p:cNvPr>
          <p:cNvSpPr txBox="1"/>
          <p:nvPr/>
        </p:nvSpPr>
        <p:spPr>
          <a:xfrm>
            <a:off x="553766" y="347617"/>
            <a:ext cx="3886154" cy="37702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39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239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0647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3">
            <a:extLst>
              <a:ext uri="{FF2B5EF4-FFF2-40B4-BE49-F238E27FC236}">
                <a16:creationId xmlns:a16="http://schemas.microsoft.com/office/drawing/2014/main" id="{3DF67D41-A790-925A-E77D-35F1B37F53DF}"/>
              </a:ext>
            </a:extLst>
          </p:cNvPr>
          <p:cNvSpPr txBox="1">
            <a:spLocks/>
          </p:cNvSpPr>
          <p:nvPr/>
        </p:nvSpPr>
        <p:spPr>
          <a:xfrm>
            <a:off x="481757" y="1910080"/>
            <a:ext cx="11161240" cy="410044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13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小结与思考</a:t>
            </a:r>
            <a:endParaRPr lang="en-US" altLang="zh-CN" sz="13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9B7EE8-7E31-0E6B-AA30-C7AF446E9879}"/>
              </a:ext>
            </a:extLst>
          </p:cNvPr>
          <p:cNvSpPr txBox="1"/>
          <p:nvPr/>
        </p:nvSpPr>
        <p:spPr>
          <a:xfrm>
            <a:off x="553766" y="347617"/>
            <a:ext cx="3886154" cy="37702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3900" b="1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239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9692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D990EE3-4312-5357-2FBD-BB519CBE4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分析 </a:t>
            </a:r>
            <a:r>
              <a:rPr lang="en-US" altLang="zh-CN" dirty="0"/>
              <a:t>1</a:t>
            </a:r>
            <a:r>
              <a:rPr lang="zh-CN" altLang="en-US" dirty="0"/>
              <a:t>：制造工艺对性能提升有限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392AA916-87A1-635D-60E1-719A4C1861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单 </a:t>
            </a:r>
            <a:r>
              <a:rPr lang="en" altLang="zh-CN" dirty="0"/>
              <a:t>die</a:t>
            </a:r>
            <a:r>
              <a:rPr lang="zh-CN" altLang="en-US" dirty="0"/>
              <a:t> </a:t>
            </a:r>
            <a:r>
              <a:rPr lang="en" altLang="zh-CN" dirty="0"/>
              <a:t>GPU</a:t>
            </a:r>
            <a:r>
              <a:rPr lang="zh-CN" altLang="en-US" dirty="0"/>
              <a:t> 性能并没有大幅提升，</a:t>
            </a:r>
            <a:r>
              <a:rPr lang="en-US" altLang="zh-CN" dirty="0"/>
              <a:t>NV</a:t>
            </a:r>
            <a:r>
              <a:rPr lang="zh-CN" altLang="en-US" dirty="0"/>
              <a:t> 代际间受先进工艺限制约束：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先进工艺代际升级时间长（</a:t>
            </a:r>
            <a:r>
              <a:rPr lang="en-US" altLang="zh-CN" dirty="0"/>
              <a:t> 2~3 </a:t>
            </a:r>
            <a:r>
              <a:rPr lang="zh-CN" altLang="en-US" dirty="0"/>
              <a:t>年）；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代际间单芯片面积性能提升</a:t>
            </a:r>
            <a:r>
              <a:rPr lang="en-US" altLang="zh-CN" dirty="0"/>
              <a:t>~15%</a:t>
            </a:r>
            <a:r>
              <a:rPr lang="zh-CN" altLang="en-US" dirty="0"/>
              <a:t>，功耗提升</a:t>
            </a:r>
            <a:r>
              <a:rPr lang="en-US" altLang="zh-CN" dirty="0"/>
              <a:t>35%</a:t>
            </a:r>
            <a:r>
              <a:rPr lang="zh-CN" altLang="en-US" dirty="0"/>
              <a:t>；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36CC174-6382-B809-0D24-E1EF22008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942" y="2790228"/>
            <a:ext cx="3879530" cy="3520144"/>
          </a:xfrm>
          <a:prstGeom prst="rect">
            <a:avLst/>
          </a:prstGeom>
        </p:spPr>
      </p:pic>
      <p:pic>
        <p:nvPicPr>
          <p:cNvPr id="3" name="Picture 14" descr="NVIDIA Blackwell 延遲交貨, 傳晶片設計出問題- 滄者極限| 滄者極限">
            <a:extLst>
              <a:ext uri="{FF2B5EF4-FFF2-40B4-BE49-F238E27FC236}">
                <a16:creationId xmlns:a16="http://schemas.microsoft.com/office/drawing/2014/main" id="{44817A9A-B11E-8F86-450D-0D2E355CA9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8" t="4864" r="36982" b="3565"/>
          <a:stretch/>
        </p:blipFill>
        <p:spPr bwMode="auto">
          <a:xfrm rot="510096">
            <a:off x="6534404" y="2805454"/>
            <a:ext cx="3962529" cy="374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626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D990EE3-4312-5357-2FBD-BB519CBE4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分析 </a:t>
            </a:r>
            <a:r>
              <a:rPr lang="en-US" altLang="zh-CN" dirty="0"/>
              <a:t>2</a:t>
            </a:r>
            <a:r>
              <a:rPr lang="zh-CN" altLang="en-US" dirty="0"/>
              <a:t>：封装能力提升解决工艺提升慢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392AA916-87A1-635D-60E1-719A4C1861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拼封装技术的时代，从传统单 </a:t>
            </a:r>
            <a:r>
              <a:rPr lang="en" altLang="zh-CN" dirty="0"/>
              <a:t>die</a:t>
            </a:r>
            <a:r>
              <a:rPr lang="zh-CN" altLang="en-US" dirty="0"/>
              <a:t> 主处理芯片，演进到双 </a:t>
            </a:r>
            <a:r>
              <a:rPr lang="en" altLang="zh-CN" dirty="0"/>
              <a:t>die</a:t>
            </a:r>
            <a:r>
              <a:rPr lang="zh-CN" altLang="en-US" dirty="0"/>
              <a:t> 合封。</a:t>
            </a:r>
            <a:endParaRPr lang="en-US" altLang="zh-CN" dirty="0"/>
          </a:p>
          <a:p>
            <a:pPr lvl="1"/>
            <a:r>
              <a:rPr lang="en" altLang="zh-CN" dirty="0"/>
              <a:t>HBM</a:t>
            </a:r>
            <a:r>
              <a:rPr lang="zh-CN" altLang="en-US" dirty="0"/>
              <a:t> 实现多 </a:t>
            </a:r>
            <a:r>
              <a:rPr lang="en" altLang="zh-CN" dirty="0"/>
              <a:t>die </a:t>
            </a:r>
            <a:r>
              <a:rPr lang="zh-CN" altLang="en-US" dirty="0"/>
              <a:t>和多层合封技术，解决内存墙问题；</a:t>
            </a:r>
            <a:endParaRPr lang="en-US" altLang="zh-CN" dirty="0"/>
          </a:p>
          <a:p>
            <a:pPr lvl="1"/>
            <a:r>
              <a:rPr lang="zh-CN" altLang="en-US" dirty="0"/>
              <a:t>多 </a:t>
            </a:r>
            <a:r>
              <a:rPr lang="en" altLang="zh-CN" dirty="0"/>
              <a:t>die</a:t>
            </a:r>
            <a:r>
              <a:rPr lang="zh-CN" altLang="en-US" dirty="0"/>
              <a:t> 合封实质上是在解决工艺发展受限；</a:t>
            </a:r>
          </a:p>
        </p:txBody>
      </p:sp>
      <p:pic>
        <p:nvPicPr>
          <p:cNvPr id="2062" name="Picture 14" descr="NVIDIA Blackwell 延遲交貨, 傳晶片設計出問題- 滄者極限| 滄者極限">
            <a:extLst>
              <a:ext uri="{FF2B5EF4-FFF2-40B4-BE49-F238E27FC236}">
                <a16:creationId xmlns:a16="http://schemas.microsoft.com/office/drawing/2014/main" id="{05A2DE53-6D47-9F04-E102-4C5A17E07A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8" t="4864" b="3565"/>
          <a:stretch/>
        </p:blipFill>
        <p:spPr bwMode="auto">
          <a:xfrm>
            <a:off x="3173122" y="2537211"/>
            <a:ext cx="6509358" cy="374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520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D990EE3-4312-5357-2FBD-BB519CBE4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分析 </a:t>
            </a:r>
            <a:r>
              <a:rPr lang="en-US" altLang="zh-CN" dirty="0"/>
              <a:t>3</a:t>
            </a:r>
            <a:r>
              <a:rPr lang="zh-CN" altLang="en-US" dirty="0"/>
              <a:t>：引入 </a:t>
            </a:r>
            <a:r>
              <a:rPr lang="en-US" altLang="zh-CN" dirty="0"/>
              <a:t>Tray</a:t>
            </a:r>
            <a:r>
              <a:rPr lang="zh-CN" altLang="en-US" dirty="0"/>
              <a:t> 板卡概念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392AA916-87A1-635D-60E1-719A4C1861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Nvidia</a:t>
            </a:r>
            <a:r>
              <a:rPr lang="zh-CN" altLang="en-US" dirty="0"/>
              <a:t> 不仅使用封装来解决部件性能瓶颈，也运用板卡（</a:t>
            </a:r>
            <a:r>
              <a:rPr lang="en" altLang="zh-CN" dirty="0"/>
              <a:t>Tray</a:t>
            </a:r>
            <a:r>
              <a:rPr lang="zh-CN" altLang="en-US" dirty="0"/>
              <a:t>）概念。</a:t>
            </a:r>
            <a:endParaRPr lang="en-US" altLang="zh-CN" dirty="0"/>
          </a:p>
          <a:p>
            <a:pPr lvl="1"/>
            <a:r>
              <a:rPr lang="en" altLang="zh-CN" dirty="0"/>
              <a:t>Hopper</a:t>
            </a:r>
            <a:r>
              <a:rPr lang="zh-CN" altLang="en-US" dirty="0"/>
              <a:t> 板卡支持 </a:t>
            </a:r>
            <a:r>
              <a:rPr lang="en-US" altLang="zh-CN" dirty="0"/>
              <a:t>1</a:t>
            </a:r>
            <a:r>
              <a:rPr lang="en" altLang="zh-CN" dirty="0"/>
              <a:t>CPU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" altLang="zh-CN" dirty="0"/>
              <a:t>GPU</a:t>
            </a:r>
            <a:r>
              <a:rPr lang="zh-CN" altLang="en" dirty="0"/>
              <a:t>；</a:t>
            </a:r>
            <a:endParaRPr lang="en-US" altLang="zh-CN" dirty="0"/>
          </a:p>
          <a:p>
            <a:pPr lvl="1"/>
            <a:r>
              <a:rPr lang="en" altLang="zh-CN" dirty="0"/>
              <a:t>Blackwell</a:t>
            </a:r>
            <a:r>
              <a:rPr lang="zh-CN" altLang="en-US" dirty="0"/>
              <a:t> 板卡支持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" altLang="zh-CN" dirty="0"/>
              <a:t>CPU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" altLang="zh-CN" dirty="0"/>
              <a:t>GPU</a:t>
            </a:r>
            <a:r>
              <a:rPr lang="zh-CN" altLang="en" dirty="0"/>
              <a:t>，</a:t>
            </a:r>
            <a:r>
              <a:rPr lang="zh-CN" altLang="en-US" dirty="0"/>
              <a:t>同制造工艺下算力增加 </a:t>
            </a:r>
            <a:r>
              <a:rPr lang="en-US" altLang="zh-CN" dirty="0"/>
              <a:t>4</a:t>
            </a:r>
            <a:r>
              <a:rPr lang="zh-CN" altLang="en-US" dirty="0"/>
              <a:t> 倍</a:t>
            </a:r>
            <a:r>
              <a:rPr lang="en-US" altLang="zh-CN" dirty="0"/>
              <a:t>+</a:t>
            </a:r>
            <a:r>
              <a:rPr lang="zh-CN" altLang="en-US" dirty="0"/>
              <a:t>， 单 </a:t>
            </a:r>
            <a:r>
              <a:rPr lang="en" altLang="zh-CN" dirty="0"/>
              <a:t>GPU</a:t>
            </a:r>
            <a:r>
              <a:rPr lang="zh-CN" altLang="en-US" dirty="0"/>
              <a:t> 包括两 </a:t>
            </a:r>
            <a:r>
              <a:rPr lang="en" altLang="zh-CN" dirty="0"/>
              <a:t>die</a:t>
            </a:r>
            <a:r>
              <a:rPr lang="zh-CN" altLang="en-US" dirty="0"/>
              <a:t> 主芯粒。 </a:t>
            </a:r>
          </a:p>
        </p:txBody>
      </p:sp>
      <p:pic>
        <p:nvPicPr>
          <p:cNvPr id="3074" name="Picture 2" descr="Giới thiệu hệ thống siêu tính toán NVIDIA GB200 NVL72">
            <a:extLst>
              <a:ext uri="{FF2B5EF4-FFF2-40B4-BE49-F238E27FC236}">
                <a16:creationId xmlns:a16="http://schemas.microsoft.com/office/drawing/2014/main" id="{E1ABE52E-8F43-D336-1BDE-1433C9BDC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920" y="2589293"/>
            <a:ext cx="7406640" cy="380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099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D990EE3-4312-5357-2FBD-BB519CBE4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分析 </a:t>
            </a:r>
            <a:r>
              <a:rPr lang="en-US" altLang="zh-CN" dirty="0"/>
              <a:t>4</a:t>
            </a:r>
            <a:r>
              <a:rPr lang="zh-CN" altLang="en-US" dirty="0"/>
              <a:t>：网络带宽提升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392AA916-87A1-635D-60E1-719A4C1861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NVLink</a:t>
            </a:r>
            <a:r>
              <a:rPr lang="zh-CN" altLang="en-US" dirty="0"/>
              <a:t> 交换机端口数和单端口带宽都增加了</a:t>
            </a:r>
            <a:r>
              <a:rPr lang="en-US" altLang="zh-CN" dirty="0"/>
              <a:t>1</a:t>
            </a:r>
            <a:r>
              <a:rPr lang="zh-CN" altLang="en-US" dirty="0"/>
              <a:t>倍，为更大规模 </a:t>
            </a:r>
            <a:r>
              <a:rPr lang="en" altLang="zh-CN" dirty="0"/>
              <a:t>NVLink</a:t>
            </a:r>
            <a:r>
              <a:rPr lang="zh-CN" altLang="en-US" dirty="0"/>
              <a:t> 组网提供支撑。 </a:t>
            </a:r>
          </a:p>
          <a:p>
            <a:pPr lvl="1"/>
            <a:r>
              <a:rPr lang="zh-CN" altLang="en-US" dirty="0"/>
              <a:t>单柜支持 </a:t>
            </a:r>
            <a:r>
              <a:rPr lang="en-US" altLang="zh-CN" dirty="0"/>
              <a:t>72</a:t>
            </a:r>
            <a:r>
              <a:rPr lang="zh-CN" altLang="en-US" dirty="0"/>
              <a:t> </a:t>
            </a:r>
            <a:r>
              <a:rPr lang="en" altLang="zh-CN" dirty="0"/>
              <a:t>GPU</a:t>
            </a:r>
            <a:r>
              <a:rPr lang="zh-CN" altLang="en-US" dirty="0"/>
              <a:t> 组网（</a:t>
            </a:r>
            <a:r>
              <a:rPr lang="en" altLang="zh-CN" dirty="0"/>
              <a:t>NVL72</a:t>
            </a:r>
            <a:r>
              <a:rPr lang="zh-CN" altLang="en-US" dirty="0"/>
              <a:t>），</a:t>
            </a:r>
            <a:r>
              <a:rPr lang="en" altLang="zh-CN" dirty="0"/>
              <a:t> SuperPod</a:t>
            </a:r>
            <a:r>
              <a:rPr lang="zh-CN" altLang="en-US" dirty="0"/>
              <a:t> 支持 </a:t>
            </a:r>
            <a:r>
              <a:rPr lang="en-US" altLang="zh-CN" dirty="0"/>
              <a:t>576 </a:t>
            </a:r>
            <a:r>
              <a:rPr lang="en" altLang="zh-CN" dirty="0"/>
              <a:t>GPU</a:t>
            </a:r>
            <a:r>
              <a:rPr lang="zh-CN" altLang="en-US" dirty="0"/>
              <a:t> 组网（</a:t>
            </a:r>
            <a:r>
              <a:rPr lang="en" altLang="zh-CN" dirty="0"/>
              <a:t>NVL576</a:t>
            </a:r>
            <a:r>
              <a:rPr lang="zh-CN" altLang="en-US" dirty="0"/>
              <a:t>）；</a:t>
            </a:r>
            <a:endParaRPr lang="en-US" altLang="zh-CN" dirty="0"/>
          </a:p>
          <a:p>
            <a:pPr lvl="1"/>
            <a:r>
              <a:rPr lang="zh-CN" altLang="en-US" dirty="0"/>
              <a:t>中等规模微调大模型，</a:t>
            </a:r>
            <a:r>
              <a:rPr lang="en" altLang="zh-CN" dirty="0"/>
              <a:t>NVL72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" altLang="zh-CN" dirty="0"/>
              <a:t>IB</a:t>
            </a:r>
            <a:r>
              <a:rPr lang="zh-CN" altLang="en-US" dirty="0"/>
              <a:t> 可实现千卡互联更有性价比优势；</a:t>
            </a:r>
            <a:endParaRPr lang="en-US" altLang="zh-CN" dirty="0"/>
          </a:p>
          <a:p>
            <a:pPr lvl="1"/>
            <a:r>
              <a:rPr lang="zh-CN" altLang="en-US" dirty="0"/>
              <a:t>大规模训练大模型，</a:t>
            </a:r>
            <a:r>
              <a:rPr lang="en" altLang="zh-CN" dirty="0"/>
              <a:t>NVL576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IB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Internet</a:t>
            </a:r>
            <a:r>
              <a:rPr lang="zh-CN" altLang="en-US" dirty="0"/>
              <a:t> 可以组成万卡超级集群；</a:t>
            </a:r>
            <a:endParaRPr lang="en-US" altLang="zh-CN" dirty="0"/>
          </a:p>
        </p:txBody>
      </p:sp>
      <p:pic>
        <p:nvPicPr>
          <p:cNvPr id="4098" name="Picture 2" descr="Nvidia reveals liquid cooled GB200 NVL72 system with 72 Blackwell GPUs - DCD">
            <a:extLst>
              <a:ext uri="{FF2B5EF4-FFF2-40B4-BE49-F238E27FC236}">
                <a16:creationId xmlns:a16="http://schemas.microsoft.com/office/drawing/2014/main" id="{DC0ACA1B-BDDA-F6CE-75FC-EA83ED971E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8" t="21899" r="9618" b="7402"/>
          <a:stretch/>
        </p:blipFill>
        <p:spPr bwMode="auto">
          <a:xfrm>
            <a:off x="3045301" y="3064569"/>
            <a:ext cx="6159659" cy="338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912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D990EE3-4312-5357-2FBD-BB519CBE4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分析 </a:t>
            </a:r>
            <a:r>
              <a:rPr lang="en-US" altLang="zh-CN" dirty="0"/>
              <a:t>5</a:t>
            </a:r>
            <a:r>
              <a:rPr lang="zh-CN" altLang="en-US" dirty="0"/>
              <a:t>：网络带宽提升弥补计算性能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392AA916-87A1-635D-60E1-719A4C1861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Serdes</a:t>
            </a:r>
            <a:r>
              <a:rPr lang="zh-CN" altLang="en-US" dirty="0"/>
              <a:t>当前 </a:t>
            </a:r>
            <a:r>
              <a:rPr lang="en-US" altLang="zh-CN" dirty="0"/>
              <a:t>224</a:t>
            </a:r>
            <a:r>
              <a:rPr lang="en" altLang="zh-CN" dirty="0"/>
              <a:t>Gbps</a:t>
            </a:r>
            <a:r>
              <a:rPr lang="zh-CN" altLang="en-US" dirty="0"/>
              <a:t> 继续提升到 </a:t>
            </a:r>
            <a:r>
              <a:rPr lang="en-US" altLang="zh-CN" dirty="0"/>
              <a:t>336</a:t>
            </a:r>
            <a:r>
              <a:rPr lang="zh-CN" altLang="en-US" dirty="0"/>
              <a:t>或 </a:t>
            </a:r>
            <a:r>
              <a:rPr lang="en-US" altLang="zh-CN" dirty="0"/>
              <a:t>448</a:t>
            </a:r>
          </a:p>
          <a:p>
            <a:r>
              <a:rPr lang="zh-CN" altLang="en-US" dirty="0"/>
              <a:t>单芯片 </a:t>
            </a:r>
            <a:r>
              <a:rPr lang="en" altLang="zh-CN" dirty="0"/>
              <a:t>NVLink</a:t>
            </a:r>
            <a:r>
              <a:rPr lang="zh-CN" altLang="en-US" dirty="0"/>
              <a:t> 数量再提升 </a:t>
            </a:r>
            <a:r>
              <a:rPr lang="en-US" altLang="zh-CN" dirty="0"/>
              <a:t>1</a:t>
            </a:r>
            <a:r>
              <a:rPr lang="zh-CN" altLang="en-US" dirty="0"/>
              <a:t> 倍，如从现在 </a:t>
            </a:r>
            <a:r>
              <a:rPr lang="en-US" altLang="zh-CN" dirty="0"/>
              <a:t>18</a:t>
            </a:r>
            <a:r>
              <a:rPr lang="zh-CN" altLang="en-US" dirty="0"/>
              <a:t> 提升到 </a:t>
            </a:r>
            <a:r>
              <a:rPr lang="en-US" altLang="zh-CN" dirty="0"/>
              <a:t>36</a:t>
            </a:r>
          </a:p>
          <a:p>
            <a:r>
              <a:rPr lang="zh-CN" altLang="en-US" dirty="0"/>
              <a:t>单柜集群实现 </a:t>
            </a:r>
            <a:r>
              <a:rPr lang="en-US" altLang="zh-CN" dirty="0"/>
              <a:t>72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144</a:t>
            </a:r>
            <a:r>
              <a:rPr lang="zh-CN" altLang="en-US" dirty="0"/>
              <a:t> </a:t>
            </a:r>
            <a:r>
              <a:rPr lang="en" altLang="zh-CN" dirty="0"/>
              <a:t>GPU</a:t>
            </a:r>
            <a:r>
              <a:rPr lang="zh-CN" altLang="en-US" dirty="0"/>
              <a:t> 超级互联，计算密度继续提升</a:t>
            </a:r>
            <a:r>
              <a:rPr lang="en-US" altLang="zh-CN" dirty="0"/>
              <a:t>1</a:t>
            </a:r>
            <a:r>
              <a:rPr lang="zh-CN" altLang="en-US" dirty="0"/>
              <a:t>倍，带宽提升 </a:t>
            </a:r>
            <a:r>
              <a:rPr lang="en-US" altLang="zh-CN" dirty="0"/>
              <a:t>4 </a:t>
            </a:r>
            <a:r>
              <a:rPr lang="zh-CN" altLang="en-US" dirty="0"/>
              <a:t>倍。</a:t>
            </a:r>
          </a:p>
        </p:txBody>
      </p:sp>
      <p:pic>
        <p:nvPicPr>
          <p:cNvPr id="4098" name="Picture 2" descr="Nvidia reveals liquid cooled GB200 NVL72 system with 72 Blackwell GPUs - DCD">
            <a:extLst>
              <a:ext uri="{FF2B5EF4-FFF2-40B4-BE49-F238E27FC236}">
                <a16:creationId xmlns:a16="http://schemas.microsoft.com/office/drawing/2014/main" id="{DC0ACA1B-BDDA-F6CE-75FC-EA83ED971E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8" t="21899" r="9618" b="7402"/>
          <a:stretch/>
        </p:blipFill>
        <p:spPr bwMode="auto">
          <a:xfrm>
            <a:off x="3045301" y="3064569"/>
            <a:ext cx="6159659" cy="338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96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516526F-DCE2-CF58-4D06-F71E92CD7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分析 </a:t>
            </a:r>
            <a:r>
              <a:rPr lang="en-US" altLang="zh-CN" dirty="0"/>
              <a:t>6</a:t>
            </a:r>
            <a:r>
              <a:rPr lang="zh-CN" altLang="en-US" dirty="0"/>
              <a:t>：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E79A8D-71DD-AFF1-1B96-710D8CC48F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交换机端口数更多，以支持更大规模集群。交换机端口数量越多越能减少层级数，这不仅可以减少网络跳数，还可以提升单柜的计算密度。 </a:t>
            </a:r>
          </a:p>
          <a:p>
            <a:r>
              <a:rPr lang="en-US" altLang="zh-CN" dirty="0"/>
              <a:t>NV</a:t>
            </a:r>
            <a:r>
              <a:rPr lang="zh-CN" altLang="en-US" dirty="0"/>
              <a:t> 未来还会享受先进工艺的红利，可以持续发展多年。并且，光通信这</a:t>
            </a:r>
            <a:r>
              <a:rPr lang="en-US" altLang="zh-CN" dirty="0"/>
              <a:t>-</a:t>
            </a:r>
            <a:r>
              <a:rPr lang="zh-CN" altLang="en-US" dirty="0"/>
              <a:t>块的能力，还有待进步释放，包括芯片内光互联，芯片直接出光等。</a:t>
            </a:r>
          </a:p>
        </p:txBody>
      </p:sp>
    </p:spTree>
    <p:extLst>
      <p:ext uri="{BB962C8B-B14F-4D97-AF65-F5344CB8AC3E}">
        <p14:creationId xmlns:p14="http://schemas.microsoft.com/office/powerpoint/2010/main" val="155689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AF9DC2CC-653D-8285-2EB4-22C7CF58A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r>
              <a:rPr lang="zh-CN" altLang="en-US" dirty="0"/>
              <a:t> 参考</a:t>
            </a:r>
            <a:r>
              <a:rPr lang="en-US" altLang="zh-CN" dirty="0"/>
              <a:t>&amp;</a:t>
            </a:r>
            <a:r>
              <a:rPr lang="zh-CN" altLang="en-US" dirty="0"/>
              <a:t>引用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A6F168E-A39D-FEB8-083F-AF4A557739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sz="1400" dirty="0">
                <a:hlinkClick r:id="rId2"/>
              </a:rPr>
              <a:t>https://www.fibermall.com/blog/nvidia-b100-b200-gh200-nvl72-superpod.htm</a:t>
            </a:r>
            <a:endParaRPr lang="en" altLang="zh-CN" sz="1400" dirty="0"/>
          </a:p>
          <a:p>
            <a:r>
              <a:rPr lang="en" altLang="zh-CN" sz="1400" dirty="0">
                <a:hlinkClick r:id="rId3"/>
              </a:rPr>
              <a:t>https://www.facebook.com/photo.php?fbid=1048191653980302&amp;id=100063684318606&amp;set=a.747927134006757</a:t>
            </a:r>
            <a:endParaRPr lang="en" altLang="zh-CN" sz="1400" dirty="0"/>
          </a:p>
          <a:p>
            <a:endParaRPr lang="en" altLang="zh-CN" sz="1400" dirty="0"/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1225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0C27C126-0D8D-F7FF-134A-2571EB902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 rtl="0">
              <a:spcBef>
                <a:spcPts val="1600"/>
              </a:spcBef>
              <a:spcAft>
                <a:spcPts val="400"/>
              </a:spcAft>
            </a:pPr>
            <a:r>
              <a:rPr lang="en" altLang="zh-CN" dirty="0"/>
              <a:t>GH200 Compute Tray</a:t>
            </a:r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3022D35E-37CE-B3E7-8981-A41FBD662D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GH200 Compute Tray </a:t>
            </a:r>
            <a:r>
              <a:rPr lang="zh-CN" altLang="en-US" dirty="0"/>
              <a:t>基于 </a:t>
            </a:r>
            <a:r>
              <a:rPr lang="en" altLang="zh-CN" dirty="0"/>
              <a:t>NVIDIA MGX </a:t>
            </a:r>
            <a:r>
              <a:rPr lang="zh-CN" altLang="en-US" dirty="0"/>
              <a:t>设计（</a:t>
            </a:r>
            <a:r>
              <a:rPr lang="en-US" altLang="zh-CN" dirty="0"/>
              <a:t>1</a:t>
            </a:r>
            <a:r>
              <a:rPr lang="en" altLang="zh-CN" dirty="0"/>
              <a:t>U</a:t>
            </a:r>
            <a:r>
              <a:rPr lang="zh-CN" altLang="en" dirty="0"/>
              <a:t>），</a:t>
            </a:r>
            <a:r>
              <a:rPr lang="zh-CN" altLang="en-US" dirty="0"/>
              <a:t>每个 </a:t>
            </a:r>
            <a:r>
              <a:rPr lang="en" altLang="zh-CN" dirty="0"/>
              <a:t>Compute Tray </a:t>
            </a:r>
            <a:r>
              <a:rPr lang="zh-CN" altLang="en-US" dirty="0"/>
              <a:t>上有 </a:t>
            </a:r>
            <a:r>
              <a:rPr lang="en-US" altLang="zh-CN" dirty="0"/>
              <a:t>2 </a:t>
            </a:r>
            <a:r>
              <a:rPr lang="zh-CN" altLang="en-US" dirty="0"/>
              <a:t>个 </a:t>
            </a:r>
            <a:r>
              <a:rPr lang="en" altLang="zh-CN" dirty="0"/>
              <a:t>GH200</a:t>
            </a:r>
            <a:r>
              <a:rPr lang="zh-CN" altLang="en" dirty="0"/>
              <a:t>，</a:t>
            </a:r>
            <a:r>
              <a:rPr lang="zh-CN" altLang="en-US" dirty="0"/>
              <a:t>也就是 </a:t>
            </a:r>
            <a:r>
              <a:rPr lang="en-US" altLang="zh-CN" dirty="0"/>
              <a:t>2 </a:t>
            </a:r>
            <a:r>
              <a:rPr lang="zh-CN" altLang="en-US" dirty="0"/>
              <a:t>个 </a:t>
            </a:r>
            <a:r>
              <a:rPr lang="en" altLang="zh-CN" dirty="0"/>
              <a:t>Grace CPU </a:t>
            </a:r>
            <a:r>
              <a:rPr lang="zh-CN" altLang="en-US" dirty="0"/>
              <a:t>和 </a:t>
            </a:r>
            <a:r>
              <a:rPr lang="en-US" altLang="zh-CN" dirty="0"/>
              <a:t>2 </a:t>
            </a:r>
            <a:r>
              <a:rPr lang="zh-CN" altLang="en-US" dirty="0"/>
              <a:t>个 </a:t>
            </a:r>
            <a:r>
              <a:rPr lang="en" altLang="zh-CN" dirty="0"/>
              <a:t>H200 GPU</a:t>
            </a:r>
            <a:endParaRPr lang="zh-CN" altLang="en-US" dirty="0"/>
          </a:p>
        </p:txBody>
      </p:sp>
      <p:pic>
        <p:nvPicPr>
          <p:cNvPr id="1026" name="Picture 2" descr="NVIDIA GH200 Grace Hopper Superchip Delivers Outstanding Performance in  MLPerf Inference v4.1 | NVIDIA Technical Blog">
            <a:extLst>
              <a:ext uri="{FF2B5EF4-FFF2-40B4-BE49-F238E27FC236}">
                <a16:creationId xmlns:a16="http://schemas.microsoft.com/office/drawing/2014/main" id="{27CD8F10-FB2A-C4CB-842D-7DF1173DC2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9" t="19835" r="6347" b="19832"/>
          <a:stretch/>
        </p:blipFill>
        <p:spPr bwMode="auto">
          <a:xfrm>
            <a:off x="2024009" y="2330434"/>
            <a:ext cx="7941922" cy="413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77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D629776-A65B-EE8B-1A5B-2B064BF67C7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" altLang="zh-CN" dirty="0"/>
              <a:t>NVSwitch Tray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EA00484-D86A-C16E-CBCB-6E50AD2046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第一代 </a:t>
            </a:r>
            <a:r>
              <a:rPr lang="en" altLang="zh-CN" dirty="0"/>
              <a:t>NVSwitch Tray </a:t>
            </a:r>
            <a:r>
              <a:rPr lang="zh-CN" altLang="en-US" dirty="0"/>
              <a:t>包含 </a:t>
            </a:r>
            <a:r>
              <a:rPr lang="en-US" altLang="zh-CN" dirty="0"/>
              <a:t>2 </a:t>
            </a:r>
            <a:r>
              <a:rPr lang="zh-CN" altLang="en-US" dirty="0"/>
              <a:t>个第 </a:t>
            </a:r>
            <a:r>
              <a:rPr lang="en-US" altLang="zh-CN" dirty="0"/>
              <a:t>3 </a:t>
            </a:r>
            <a:r>
              <a:rPr lang="zh-CN" altLang="en-US" dirty="0"/>
              <a:t>代 </a:t>
            </a:r>
            <a:r>
              <a:rPr lang="en" altLang="zh-CN" dirty="0"/>
              <a:t>NVSwitch </a:t>
            </a:r>
            <a:r>
              <a:rPr lang="zh-CN" altLang="en-US" dirty="0"/>
              <a:t>芯片，共 </a:t>
            </a:r>
            <a:r>
              <a:rPr lang="en-US" altLang="zh-CN" dirty="0"/>
              <a:t>128 </a:t>
            </a:r>
            <a:r>
              <a:rPr lang="zh-CN" altLang="en-US" dirty="0"/>
              <a:t>个 </a:t>
            </a:r>
            <a:r>
              <a:rPr lang="en" altLang="zh-CN" dirty="0"/>
              <a:t>NVLink Port</a:t>
            </a:r>
            <a:r>
              <a:rPr lang="zh-CN" altLang="en" dirty="0"/>
              <a:t>，</a:t>
            </a:r>
            <a:r>
              <a:rPr lang="zh-CN" altLang="en-US" dirty="0"/>
              <a:t>通信带宽上限为 </a:t>
            </a:r>
            <a:r>
              <a:rPr lang="en-US" altLang="zh-CN" dirty="0"/>
              <a:t>6.4</a:t>
            </a:r>
            <a:r>
              <a:rPr lang="en" altLang="zh-CN" dirty="0"/>
              <a:t>TB/s</a:t>
            </a:r>
            <a:endParaRPr lang="zh-CN" altLang="en-US" dirty="0"/>
          </a:p>
        </p:txBody>
      </p:sp>
      <p:pic>
        <p:nvPicPr>
          <p:cNvPr id="6146" name="Picture 2" descr="NVIDIA DGX GH200 : 256 GPU Hooper, 18432 cœurs CPU, pour 1 exaFLOPS de  performance IA">
            <a:extLst>
              <a:ext uri="{FF2B5EF4-FFF2-40B4-BE49-F238E27FC236}">
                <a16:creationId xmlns:a16="http://schemas.microsoft.com/office/drawing/2014/main" id="{390F8FF3-2B0B-6FD3-3584-AFE4AB3962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4" t="31418" r="4928" b="29349"/>
          <a:stretch/>
        </p:blipFill>
        <p:spPr bwMode="auto">
          <a:xfrm rot="21390354">
            <a:off x="239645" y="2830446"/>
            <a:ext cx="11731453" cy="290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3777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D629776-A65B-EE8B-1A5B-2B064BF67C7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just" rtl="0">
              <a:spcBef>
                <a:spcPts val="1600"/>
              </a:spcBef>
              <a:spcAft>
                <a:spcPts val="400"/>
              </a:spcAft>
            </a:pPr>
            <a:r>
              <a:rPr lang="en" altLang="zh-CN" dirty="0"/>
              <a:t>GH200 NVL32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EA00484-D86A-C16E-CBCB-6E50AD2046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196752"/>
            <a:ext cx="4009324" cy="5197702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一个机柜有 </a:t>
            </a:r>
            <a:r>
              <a:rPr lang="en-US" altLang="zh-CN" dirty="0"/>
              <a:t>16 x</a:t>
            </a:r>
            <a:r>
              <a:rPr lang="zh-CN" altLang="en-US" dirty="0"/>
              <a:t> </a:t>
            </a:r>
            <a:r>
              <a:rPr lang="en" altLang="zh-CN" dirty="0"/>
              <a:t>GH200 Compute Tray </a:t>
            </a:r>
            <a:r>
              <a:rPr lang="zh-CN" altLang="en-US" dirty="0"/>
              <a:t>和 </a:t>
            </a:r>
            <a:r>
              <a:rPr lang="en-US" altLang="zh-CN" dirty="0"/>
              <a:t>9 x</a:t>
            </a:r>
            <a:r>
              <a:rPr lang="zh-CN" altLang="en-US" dirty="0"/>
              <a:t> </a:t>
            </a:r>
            <a:r>
              <a:rPr lang="en" altLang="zh-CN" dirty="0"/>
              <a:t>NVSwitch Tray</a:t>
            </a:r>
            <a:r>
              <a:rPr lang="zh-CN" altLang="en" dirty="0"/>
              <a:t>，</a:t>
            </a:r>
            <a:r>
              <a:rPr lang="zh-CN" altLang="en-US" dirty="0"/>
              <a:t>共 </a:t>
            </a:r>
            <a:r>
              <a:rPr lang="en-US" altLang="zh-CN" dirty="0"/>
              <a:t>32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" altLang="zh-CN" dirty="0"/>
              <a:t>GH200 GPU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18 x</a:t>
            </a:r>
            <a:r>
              <a:rPr lang="zh-CN" altLang="en-US" dirty="0"/>
              <a:t> </a:t>
            </a:r>
            <a:r>
              <a:rPr lang="en" altLang="zh-CN" dirty="0"/>
              <a:t>NVSwitch</a:t>
            </a:r>
          </a:p>
          <a:p>
            <a:endParaRPr lang="en-US" altLang="zh-CN" dirty="0"/>
          </a:p>
          <a:p>
            <a:r>
              <a:rPr lang="zh-CN" altLang="en-US" dirty="0"/>
              <a:t>实际 </a:t>
            </a:r>
            <a:r>
              <a:rPr lang="en-US" altLang="zh-CN" dirty="0"/>
              <a:t>32 x</a:t>
            </a:r>
            <a:r>
              <a:rPr lang="zh-CN" altLang="en-US" dirty="0"/>
              <a:t> </a:t>
            </a:r>
            <a:r>
              <a:rPr lang="en" altLang="zh-CN" dirty="0"/>
              <a:t>GH200 </a:t>
            </a:r>
            <a:r>
              <a:rPr lang="zh-CN" altLang="en-US" dirty="0"/>
              <a:t>有 </a:t>
            </a:r>
            <a:r>
              <a:rPr lang="en-US" altLang="zh-CN" dirty="0"/>
              <a:t>32</a:t>
            </a:r>
            <a:r>
              <a:rPr lang="en" altLang="zh-CN" dirty="0"/>
              <a:t>x18=576 </a:t>
            </a:r>
            <a:r>
              <a:rPr lang="zh-CN" altLang="en-US" dirty="0"/>
              <a:t>个 </a:t>
            </a:r>
            <a:r>
              <a:rPr lang="en" altLang="zh-CN" dirty="0"/>
              <a:t>NVLink</a:t>
            </a:r>
            <a:r>
              <a:rPr lang="zh-CN" altLang="en" dirty="0"/>
              <a:t>，</a:t>
            </a:r>
            <a:r>
              <a:rPr lang="zh-CN" altLang="en-US" dirty="0"/>
              <a:t>只需 </a:t>
            </a:r>
            <a:r>
              <a:rPr lang="en-US" altLang="zh-CN" dirty="0"/>
              <a:t>576/64=9 </a:t>
            </a:r>
            <a:r>
              <a:rPr lang="zh-CN" altLang="en-US" dirty="0"/>
              <a:t>个 </a:t>
            </a:r>
            <a:r>
              <a:rPr lang="en" altLang="zh-CN" dirty="0"/>
              <a:t>NVSwitch </a:t>
            </a:r>
            <a:r>
              <a:rPr lang="zh-CN" altLang="en-US" dirty="0"/>
              <a:t>可以实现全互联</a:t>
            </a:r>
          </a:p>
        </p:txBody>
      </p:sp>
      <p:pic>
        <p:nvPicPr>
          <p:cNvPr id="2050" name="Picture 2" descr="AWS Taps Nvidia NVSwitch For Liquid Cooled, Rackscale GPU Nodes">
            <a:extLst>
              <a:ext uri="{FF2B5EF4-FFF2-40B4-BE49-F238E27FC236}">
                <a16:creationId xmlns:a16="http://schemas.microsoft.com/office/drawing/2014/main" id="{F5CFBD73-A48E-285C-BD05-A5217EAFD4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0" r="37200" b="17374"/>
          <a:stretch/>
        </p:blipFill>
        <p:spPr bwMode="auto">
          <a:xfrm>
            <a:off x="4632960" y="1129295"/>
            <a:ext cx="6642699" cy="526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27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CF9AED8-7F72-C6DC-BA96-AB0F7697B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GH200 NVL32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85D0DED-9180-35DA-7AA0-4B93945713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3795964" cy="4994910"/>
          </a:xfrm>
        </p:spPr>
        <p:txBody>
          <a:bodyPr anchor="ctr"/>
          <a:lstStyle/>
          <a:p>
            <a:r>
              <a:rPr lang="zh-CN" altLang="en-US" dirty="0"/>
              <a:t>一个机柜有 </a:t>
            </a:r>
            <a:r>
              <a:rPr lang="en-US" altLang="zh-CN" dirty="0"/>
              <a:t>16 x</a:t>
            </a:r>
            <a:r>
              <a:rPr lang="zh-CN" altLang="en-US" dirty="0"/>
              <a:t> </a:t>
            </a:r>
            <a:r>
              <a:rPr lang="en" altLang="zh-CN" dirty="0"/>
              <a:t>GH200 Compute Tray </a:t>
            </a:r>
            <a:r>
              <a:rPr lang="zh-CN" altLang="en-US" dirty="0"/>
              <a:t>和 </a:t>
            </a:r>
            <a:r>
              <a:rPr lang="en-US" altLang="zh-CN" dirty="0"/>
              <a:t>9 x</a:t>
            </a:r>
            <a:r>
              <a:rPr lang="zh-CN" altLang="en-US" dirty="0"/>
              <a:t> </a:t>
            </a:r>
            <a:r>
              <a:rPr lang="en" altLang="zh-CN" dirty="0"/>
              <a:t>NVSwitch Tray</a:t>
            </a:r>
            <a:r>
              <a:rPr lang="zh-CN" altLang="en" dirty="0"/>
              <a:t>，</a:t>
            </a:r>
            <a:r>
              <a:rPr lang="zh-CN" altLang="en-US" dirty="0"/>
              <a:t>共 </a:t>
            </a:r>
            <a:r>
              <a:rPr lang="en-US" altLang="zh-CN" dirty="0"/>
              <a:t>32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" altLang="zh-CN" dirty="0"/>
              <a:t>GH200 GPU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18 x</a:t>
            </a:r>
            <a:r>
              <a:rPr lang="zh-CN" altLang="en-US" dirty="0"/>
              <a:t> </a:t>
            </a:r>
            <a:r>
              <a:rPr lang="en" altLang="zh-CN" dirty="0"/>
              <a:t>NVSwitch</a:t>
            </a:r>
          </a:p>
          <a:p>
            <a:endParaRPr lang="en-US" altLang="zh-CN" dirty="0"/>
          </a:p>
          <a:p>
            <a:r>
              <a:rPr lang="zh-CN" altLang="en-US" dirty="0"/>
              <a:t>实际 </a:t>
            </a:r>
            <a:r>
              <a:rPr lang="en-US" altLang="zh-CN" dirty="0"/>
              <a:t>32 x</a:t>
            </a:r>
            <a:r>
              <a:rPr lang="zh-CN" altLang="en-US" dirty="0"/>
              <a:t> </a:t>
            </a:r>
            <a:r>
              <a:rPr lang="en" altLang="zh-CN" dirty="0"/>
              <a:t>GH200 </a:t>
            </a:r>
            <a:r>
              <a:rPr lang="zh-CN" altLang="en-US" dirty="0"/>
              <a:t>有 </a:t>
            </a:r>
            <a:r>
              <a:rPr lang="en-US" altLang="zh-CN" dirty="0"/>
              <a:t>32</a:t>
            </a:r>
            <a:r>
              <a:rPr lang="en" altLang="zh-CN" dirty="0"/>
              <a:t>x18=576 </a:t>
            </a:r>
            <a:r>
              <a:rPr lang="zh-CN" altLang="en-US" dirty="0"/>
              <a:t>个 </a:t>
            </a:r>
            <a:r>
              <a:rPr lang="en" altLang="zh-CN" dirty="0"/>
              <a:t>NVLink</a:t>
            </a:r>
            <a:r>
              <a:rPr lang="zh-CN" altLang="en" dirty="0"/>
              <a:t>，</a:t>
            </a:r>
            <a:r>
              <a:rPr lang="zh-CN" altLang="en-US" dirty="0"/>
              <a:t>只需 </a:t>
            </a:r>
            <a:r>
              <a:rPr lang="en-US" altLang="zh-CN" dirty="0"/>
              <a:t>576/64=9 </a:t>
            </a:r>
            <a:r>
              <a:rPr lang="zh-CN" altLang="en-US" dirty="0"/>
              <a:t>个 </a:t>
            </a:r>
            <a:r>
              <a:rPr lang="en" altLang="zh-CN" dirty="0"/>
              <a:t>NVSwitch </a:t>
            </a:r>
            <a:r>
              <a:rPr lang="zh-CN" altLang="en-US" dirty="0"/>
              <a:t>可以实现全互联</a:t>
            </a:r>
          </a:p>
        </p:txBody>
      </p:sp>
      <p:pic>
        <p:nvPicPr>
          <p:cNvPr id="3074" name="Picture 2" descr="NVIDIA's AI Supercomputers: Evolving from H100 to GH200 and GB200 SuperPods  - NADDOD Blog">
            <a:extLst>
              <a:ext uri="{FF2B5EF4-FFF2-40B4-BE49-F238E27FC236}">
                <a16:creationId xmlns:a16="http://schemas.microsoft.com/office/drawing/2014/main" id="{EC0C9CAA-D1B4-EB54-948C-205EE8DA43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4" t="5905" b="3831"/>
          <a:stretch/>
        </p:blipFill>
        <p:spPr bwMode="auto">
          <a:xfrm>
            <a:off x="5069840" y="1147604"/>
            <a:ext cx="6990080" cy="527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539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A354D56-7CE0-1782-F0F2-FC05578A8897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" altLang="zh-CN" dirty="0"/>
              <a:t>GH200 SuperPod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CDEF048-D771-FB9A-BF9A-C721A7847B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" altLang="zh-CN" dirty="0"/>
              <a:t>GH200 SuperPod </a:t>
            </a:r>
            <a:r>
              <a:rPr lang="zh-CN" altLang="en-US" dirty="0"/>
              <a:t>由 </a:t>
            </a:r>
            <a:r>
              <a:rPr lang="en-US" altLang="zh-CN" dirty="0"/>
              <a:t>256 </a:t>
            </a:r>
            <a:r>
              <a:rPr lang="zh-CN" altLang="en-US" dirty="0"/>
              <a:t>个 </a:t>
            </a:r>
            <a:r>
              <a:rPr lang="en" altLang="zh-CN" dirty="0"/>
              <a:t>GH200 GPU </a:t>
            </a:r>
            <a:r>
              <a:rPr lang="zh-CN" altLang="en-US" dirty="0"/>
              <a:t>实现全互联，但并不是由 </a:t>
            </a:r>
            <a:r>
              <a:rPr lang="en-US" altLang="zh-CN" dirty="0"/>
              <a:t>8 </a:t>
            </a:r>
            <a:r>
              <a:rPr lang="zh-CN" altLang="en-US" dirty="0"/>
              <a:t>个 </a:t>
            </a:r>
            <a:r>
              <a:rPr lang="en" altLang="zh-CN" dirty="0"/>
              <a:t>NVL32 </a:t>
            </a:r>
            <a:r>
              <a:rPr lang="zh-CN" altLang="en-US" dirty="0"/>
              <a:t>组成的，而是由 </a:t>
            </a:r>
            <a:r>
              <a:rPr lang="en-US" altLang="zh-CN" dirty="0"/>
              <a:t>32 </a:t>
            </a:r>
            <a:r>
              <a:rPr lang="zh-CN" altLang="en-US" dirty="0"/>
              <a:t>个 </a:t>
            </a:r>
            <a:r>
              <a:rPr lang="en-US" altLang="zh-CN" dirty="0"/>
              <a:t>8-</a:t>
            </a:r>
            <a:r>
              <a:rPr lang="en" altLang="zh-CN" dirty="0"/>
              <a:t>Grace Hopper Superchip </a:t>
            </a:r>
            <a:r>
              <a:rPr lang="zh-CN" altLang="en-US" dirty="0"/>
              <a:t>组成。</a:t>
            </a:r>
            <a:endParaRPr lang="en" altLang="zh-CN" dirty="0"/>
          </a:p>
        </p:txBody>
      </p:sp>
      <p:pic>
        <p:nvPicPr>
          <p:cNvPr id="4098" name="Picture 2" descr="Nvidia unveils AI supercomputer that will put you out of a job much faster">
            <a:extLst>
              <a:ext uri="{FF2B5EF4-FFF2-40B4-BE49-F238E27FC236}">
                <a16:creationId xmlns:a16="http://schemas.microsoft.com/office/drawing/2014/main" id="{74CD1E66-7DB9-CCD1-FC2B-4C6204A90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09" b="34100"/>
          <a:stretch/>
        </p:blipFill>
        <p:spPr bwMode="auto">
          <a:xfrm>
            <a:off x="429299" y="3111062"/>
            <a:ext cx="11338163" cy="228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34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A354D56-7CE0-1782-F0F2-FC05578A8897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" altLang="zh-CN" dirty="0"/>
              <a:t>GH200 SuperPod</a:t>
            </a:r>
            <a:r>
              <a:rPr lang="zh-CN" altLang="en-US" dirty="0"/>
              <a:t>：</a:t>
            </a:r>
            <a:r>
              <a:rPr lang="en-US" altLang="zh-CN" dirty="0"/>
              <a:t>32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8-</a:t>
            </a:r>
            <a:r>
              <a:rPr lang="en" altLang="zh-CN" dirty="0"/>
              <a:t>Grace Hopper Superchip 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CDEF048-D771-FB9A-BF9A-C721A7847B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8 </a:t>
            </a:r>
            <a:r>
              <a:rPr lang="zh-CN" altLang="en-US" dirty="0"/>
              <a:t>个 </a:t>
            </a:r>
            <a:r>
              <a:rPr lang="en" altLang="zh-CN" dirty="0"/>
              <a:t>Hopper Compute Tray</a:t>
            </a:r>
            <a:r>
              <a:rPr lang="zh-CN" altLang="en" dirty="0"/>
              <a:t>（</a:t>
            </a:r>
            <a:r>
              <a:rPr lang="en" altLang="zh-CN" dirty="0"/>
              <a:t>8U</a:t>
            </a:r>
            <a:r>
              <a:rPr lang="zh-CN" altLang="en" dirty="0"/>
              <a:t>），</a:t>
            </a:r>
            <a:r>
              <a:rPr lang="zh-CN" altLang="en-US" dirty="0"/>
              <a:t>每个包含：</a:t>
            </a:r>
          </a:p>
          <a:p>
            <a:pPr marL="742950" lvl="1" indent="-28575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1 </a:t>
            </a:r>
            <a:r>
              <a:rPr lang="zh-CN" altLang="en-US" dirty="0"/>
              <a:t>个 </a:t>
            </a:r>
            <a:r>
              <a:rPr lang="en" altLang="zh-CN" dirty="0"/>
              <a:t>GH200 GPU</a:t>
            </a:r>
          </a:p>
          <a:p>
            <a:pPr marL="742950" lvl="1" indent="-28575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altLang="zh-CN" dirty="0"/>
              <a:t>1 </a:t>
            </a:r>
            <a:r>
              <a:rPr lang="zh-CN" altLang="en-US" dirty="0"/>
              <a:t>个 </a:t>
            </a:r>
            <a:r>
              <a:rPr lang="en" altLang="zh-CN" dirty="0"/>
              <a:t>ConnectX-7 IB </a:t>
            </a:r>
            <a:r>
              <a:rPr lang="zh-CN" altLang="en-US" dirty="0"/>
              <a:t>网卡，</a:t>
            </a:r>
            <a:r>
              <a:rPr lang="en-US" altLang="zh-CN" dirty="0"/>
              <a:t>400</a:t>
            </a:r>
            <a:r>
              <a:rPr lang="en" altLang="zh-CN" dirty="0"/>
              <a:t>Gb/s</a:t>
            </a:r>
          </a:p>
          <a:p>
            <a:pPr marL="742950" lvl="1" indent="-28575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altLang="zh-CN" dirty="0"/>
              <a:t>1 </a:t>
            </a:r>
            <a:r>
              <a:rPr lang="zh-CN" altLang="en-US" dirty="0"/>
              <a:t>个 </a:t>
            </a:r>
            <a:r>
              <a:rPr lang="en-US" altLang="zh-CN" dirty="0"/>
              <a:t>200 </a:t>
            </a:r>
            <a:r>
              <a:rPr lang="en" altLang="zh-CN" dirty="0"/>
              <a:t>Gb/s </a:t>
            </a:r>
            <a:r>
              <a:rPr lang="zh-CN" altLang="en-US" dirty="0"/>
              <a:t>以太网卡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3 </a:t>
            </a:r>
            <a:r>
              <a:rPr lang="zh-CN" altLang="en-US" dirty="0"/>
              <a:t>个 </a:t>
            </a:r>
            <a:r>
              <a:rPr lang="en" altLang="zh-CN" dirty="0"/>
              <a:t>NVSwitch Tray</a:t>
            </a:r>
            <a:r>
              <a:rPr lang="zh-CN" altLang="en" dirty="0"/>
              <a:t>（</a:t>
            </a:r>
            <a:r>
              <a:rPr lang="en" altLang="zh-CN" dirty="0"/>
              <a:t>3U</a:t>
            </a:r>
            <a:r>
              <a:rPr lang="zh-CN" altLang="en" dirty="0"/>
              <a:t>），</a:t>
            </a:r>
            <a:r>
              <a:rPr lang="zh-CN" altLang="en-US" dirty="0"/>
              <a:t>共 </a:t>
            </a:r>
            <a:r>
              <a:rPr lang="en-US" altLang="zh-CN" dirty="0"/>
              <a:t>6 </a:t>
            </a:r>
            <a:r>
              <a:rPr lang="zh-CN" altLang="en-US" dirty="0"/>
              <a:t>个 </a:t>
            </a:r>
            <a:r>
              <a:rPr lang="en" altLang="zh-CN" dirty="0"/>
              <a:t>NVSwitch</a:t>
            </a:r>
          </a:p>
        </p:txBody>
      </p:sp>
    </p:spTree>
    <p:extLst>
      <p:ext uri="{BB962C8B-B14F-4D97-AF65-F5344CB8AC3E}">
        <p14:creationId xmlns:p14="http://schemas.microsoft.com/office/powerpoint/2010/main" val="3120704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39655</TotalTime>
  <Words>2011</Words>
  <Application>Microsoft Macintosh PowerPoint</Application>
  <PresentationFormat>自定义</PresentationFormat>
  <Paragraphs>168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38</vt:i4>
      </vt:variant>
    </vt:vector>
  </HeadingPairs>
  <TitlesOfParts>
    <vt:vector size="57" baseType="lpstr">
      <vt:lpstr>Microsoft YaHei</vt:lpstr>
      <vt:lpstr>Microsoft YaHei</vt:lpstr>
      <vt:lpstr>ACGN-MiaoGB-Flash</vt:lpstr>
      <vt:lpstr>Huawei Sans</vt:lpstr>
      <vt:lpstr>PingFang SC Semibold</vt:lpstr>
      <vt:lpstr>Arial</vt:lpstr>
      <vt:lpstr>Calibri</vt:lpstr>
      <vt:lpstr>Futura Medium</vt:lpstr>
      <vt:lpstr>Futura Medium</vt:lpstr>
      <vt:lpstr>Gill Sans MT</vt:lpstr>
      <vt:lpstr>Lexend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本节内容</vt:lpstr>
      <vt:lpstr>PowerPoint 演示文稿</vt:lpstr>
      <vt:lpstr>GH200 Compute Tray</vt:lpstr>
      <vt:lpstr>NVSwitch Tray</vt:lpstr>
      <vt:lpstr>GH200 NVL32</vt:lpstr>
      <vt:lpstr>GH200 NVL32</vt:lpstr>
      <vt:lpstr>GH200 SuperPod</vt:lpstr>
      <vt:lpstr>GH200 SuperPod：32 x 8-Grace Hopper Superchip </vt:lpstr>
      <vt:lpstr>GH200 SuperPod：NVLink</vt:lpstr>
      <vt:lpstr>GH200 SuperPod：NVLink</vt:lpstr>
      <vt:lpstr>GH200 SuperPod：NVLink</vt:lpstr>
      <vt:lpstr>PowerPoint 演示文稿</vt:lpstr>
      <vt:lpstr>GB200 NVL72</vt:lpstr>
      <vt:lpstr>GB200 Compute Tray</vt:lpstr>
      <vt:lpstr>GB200 NVSwitch Tray</vt:lpstr>
      <vt:lpstr>GB200 NVL72</vt:lpstr>
      <vt:lpstr>GB200 NVL72</vt:lpstr>
      <vt:lpstr>GB200 NVL36</vt:lpstr>
      <vt:lpstr>GB200 NVL36</vt:lpstr>
      <vt:lpstr>思考</vt:lpstr>
      <vt:lpstr>思考</vt:lpstr>
      <vt:lpstr>GB200 NVL72</vt:lpstr>
      <vt:lpstr>GB200  NVL72 互联拓扑</vt:lpstr>
      <vt:lpstr>思考</vt:lpstr>
      <vt:lpstr>GB200 SuperPod</vt:lpstr>
      <vt:lpstr>GB200 SuperPod</vt:lpstr>
      <vt:lpstr>GB200 SuperPod 互联拓扑</vt:lpstr>
      <vt:lpstr>思考</vt:lpstr>
      <vt:lpstr>PowerPoint 演示文稿</vt:lpstr>
      <vt:lpstr>分析 1：制造工艺对性能提升有限</vt:lpstr>
      <vt:lpstr>分析 2：封装能力提升解决工艺提升慢</vt:lpstr>
      <vt:lpstr>分析 3：引入 Tray 板卡概念</vt:lpstr>
      <vt:lpstr>分析 4：网络带宽提升</vt:lpstr>
      <vt:lpstr>分析 5：网络带宽提升弥补计算性能</vt:lpstr>
      <vt:lpstr>分析 6：</vt:lpstr>
      <vt:lpstr>PowerPoint 演示文稿</vt:lpstr>
      <vt:lpstr>Reference 参考&amp;引用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11901</cp:revision>
  <cp:lastPrinted>2023-09-08T09:14:01Z</cp:lastPrinted>
  <dcterms:created xsi:type="dcterms:W3CDTF">2020-08-28T08:44:19Z</dcterms:created>
  <dcterms:modified xsi:type="dcterms:W3CDTF">2024-12-01T01:46:12Z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